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6"/>
  </p:notesMasterIdLst>
  <p:sldIdLst>
    <p:sldId id="256" r:id="rId2"/>
    <p:sldId id="257" r:id="rId3"/>
    <p:sldId id="270" r:id="rId4"/>
    <p:sldId id="258" r:id="rId5"/>
    <p:sldId id="259" r:id="rId6"/>
    <p:sldId id="260" r:id="rId7"/>
    <p:sldId id="261" r:id="rId8"/>
    <p:sldId id="262" r:id="rId9"/>
    <p:sldId id="263" r:id="rId10"/>
    <p:sldId id="265" r:id="rId11"/>
    <p:sldId id="266" r:id="rId12"/>
    <p:sldId id="267" r:id="rId13"/>
    <p:sldId id="268" r:id="rId14"/>
    <p:sldId id="269" r:id="rId15"/>
    <p:sldId id="280" r:id="rId16"/>
    <p:sldId id="273" r:id="rId17"/>
    <p:sldId id="274" r:id="rId18"/>
    <p:sldId id="275" r:id="rId19"/>
    <p:sldId id="276" r:id="rId20"/>
    <p:sldId id="277" r:id="rId21"/>
    <p:sldId id="278" r:id="rId22"/>
    <p:sldId id="279" r:id="rId23"/>
    <p:sldId id="281" r:id="rId24"/>
    <p:sldId id="26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5640" autoAdjust="0"/>
  </p:normalViewPr>
  <p:slideViewPr>
    <p:cSldViewPr snapToGrid="0">
      <p:cViewPr varScale="1">
        <p:scale>
          <a:sx n="70" d="100"/>
          <a:sy n="70" d="100"/>
        </p:scale>
        <p:origin x="44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png>
</file>

<file path=ppt/media/image3.png>
</file>

<file path=ppt/media/image4.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569199-DC78-48B6-9CD1-EA4D59C7A879}" type="datetimeFigureOut">
              <a:rPr lang="en-US" smtClean="0"/>
              <a:t>12/3/2021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420891-7DD9-41AD-9E1A-BC7F3378587E}" type="slidenum">
              <a:rPr lang="en-US" smtClean="0"/>
              <a:t>‹#›</a:t>
            </a:fld>
            <a:endParaRPr lang="en-US" dirty="0"/>
          </a:p>
        </p:txBody>
      </p:sp>
    </p:spTree>
    <p:extLst>
      <p:ext uri="{BB962C8B-B14F-4D97-AF65-F5344CB8AC3E}">
        <p14:creationId xmlns:p14="http://schemas.microsoft.com/office/powerpoint/2010/main" val="1653390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420891-7DD9-41AD-9E1A-BC7F3378587E}" type="slidenum">
              <a:rPr lang="en-US" smtClean="0"/>
              <a:t>2</a:t>
            </a:fld>
            <a:endParaRPr lang="en-US" dirty="0"/>
          </a:p>
        </p:txBody>
      </p:sp>
    </p:spTree>
    <p:extLst>
      <p:ext uri="{BB962C8B-B14F-4D97-AF65-F5344CB8AC3E}">
        <p14:creationId xmlns:p14="http://schemas.microsoft.com/office/powerpoint/2010/main" val="17010673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Latency is measured in consistency and responsiveness.</a:t>
            </a:r>
          </a:p>
          <a:p>
            <a:r>
              <a:rPr lang="en-US" dirty="0"/>
              <a:t>That consistency is broken into three measures: Presentation, Physics, and Interaction.</a:t>
            </a:r>
          </a:p>
          <a:p>
            <a:r>
              <a:rPr lang="en-US" dirty="0"/>
              <a:t>An example of the Presentation and Interaction of Consistency is found in the Call of Duty Example</a:t>
            </a:r>
          </a:p>
        </p:txBody>
      </p:sp>
      <p:sp>
        <p:nvSpPr>
          <p:cNvPr id="4" name="Slide Number Placeholder 3"/>
          <p:cNvSpPr>
            <a:spLocks noGrp="1"/>
          </p:cNvSpPr>
          <p:nvPr>
            <p:ph type="sldNum" sz="quarter" idx="5"/>
          </p:nvPr>
        </p:nvSpPr>
        <p:spPr/>
        <p:txBody>
          <a:bodyPr/>
          <a:lstStyle/>
          <a:p>
            <a:fld id="{B0420891-7DD9-41AD-9E1A-BC7F3378587E}" type="slidenum">
              <a:rPr lang="en-US" smtClean="0"/>
              <a:t>4</a:t>
            </a:fld>
            <a:endParaRPr lang="en-US" dirty="0"/>
          </a:p>
        </p:txBody>
      </p:sp>
    </p:spTree>
    <p:extLst>
      <p:ext uri="{BB962C8B-B14F-4D97-AF65-F5344CB8AC3E}">
        <p14:creationId xmlns:p14="http://schemas.microsoft.com/office/powerpoint/2010/main" val="20858718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420891-7DD9-41AD-9E1A-BC7F3378587E}" type="slidenum">
              <a:rPr lang="en-US" smtClean="0"/>
              <a:t>5</a:t>
            </a:fld>
            <a:endParaRPr lang="en-US" dirty="0"/>
          </a:p>
        </p:txBody>
      </p:sp>
    </p:spTree>
    <p:extLst>
      <p:ext uri="{BB962C8B-B14F-4D97-AF65-F5344CB8AC3E}">
        <p14:creationId xmlns:p14="http://schemas.microsoft.com/office/powerpoint/2010/main" val="21058881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0420891-7DD9-41AD-9E1A-BC7F3378587E}" type="slidenum">
              <a:rPr lang="en-US" smtClean="0"/>
              <a:t>6</a:t>
            </a:fld>
            <a:endParaRPr lang="en-US" dirty="0"/>
          </a:p>
        </p:txBody>
      </p:sp>
    </p:spTree>
    <p:extLst>
      <p:ext uri="{BB962C8B-B14F-4D97-AF65-F5344CB8AC3E}">
        <p14:creationId xmlns:p14="http://schemas.microsoft.com/office/powerpoint/2010/main" val="2366342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Central Server from my research materials appears to be the most commonly referenced as “standard”.</a:t>
            </a:r>
          </a:p>
        </p:txBody>
      </p:sp>
      <p:sp>
        <p:nvSpPr>
          <p:cNvPr id="4" name="Slide Number Placeholder 3"/>
          <p:cNvSpPr>
            <a:spLocks noGrp="1"/>
          </p:cNvSpPr>
          <p:nvPr>
            <p:ph type="sldNum" sz="quarter" idx="5"/>
          </p:nvPr>
        </p:nvSpPr>
        <p:spPr/>
        <p:txBody>
          <a:bodyPr/>
          <a:lstStyle/>
          <a:p>
            <a:fld id="{B0420891-7DD9-41AD-9E1A-BC7F3378587E}" type="slidenum">
              <a:rPr lang="en-US" smtClean="0"/>
              <a:t>9</a:t>
            </a:fld>
            <a:endParaRPr lang="en-US" dirty="0"/>
          </a:p>
        </p:txBody>
      </p:sp>
    </p:spTree>
    <p:extLst>
      <p:ext uri="{BB962C8B-B14F-4D97-AF65-F5344CB8AC3E}">
        <p14:creationId xmlns:p14="http://schemas.microsoft.com/office/powerpoint/2010/main" val="1766638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experiment was conducted to measure how network connectivity affects your gaming abilities. In this experiment, five bot players were all programmed to be “average good players”. These bots played on equivalent machines connected through a network switch to a central server with the same specifications. Each machine was running Linux, and the Linux Traffic Control protocol was used to simulate the different networking afflictions for the experiment. The bots played 100 games of Quake 3 Team Deathmatch on the same map under each network condition, and the bots were manually reset between rounds to prevent any AI learning. To preface this experiment, the researchers state that game developers claim 150ms of delay is playable.</a:t>
            </a:r>
          </a:p>
        </p:txBody>
      </p:sp>
      <p:sp>
        <p:nvSpPr>
          <p:cNvPr id="4" name="Slide Number Placeholder 3"/>
          <p:cNvSpPr>
            <a:spLocks noGrp="1"/>
          </p:cNvSpPr>
          <p:nvPr>
            <p:ph type="sldNum" sz="quarter" idx="5"/>
          </p:nvPr>
        </p:nvSpPr>
        <p:spPr/>
        <p:txBody>
          <a:bodyPr/>
          <a:lstStyle/>
          <a:p>
            <a:fld id="{B0420891-7DD9-41AD-9E1A-BC7F3378587E}" type="slidenum">
              <a:rPr lang="en-US" smtClean="0"/>
              <a:t>13</a:t>
            </a:fld>
            <a:endParaRPr lang="en-US" dirty="0"/>
          </a:p>
        </p:txBody>
      </p:sp>
    </p:spTree>
    <p:extLst>
      <p:ext uri="{BB962C8B-B14F-4D97-AF65-F5344CB8AC3E}">
        <p14:creationId xmlns:p14="http://schemas.microsoft.com/office/powerpoint/2010/main" val="3545224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Without delay, the bots performed about the same. Obviously, there was a little bit of spread between kill counts, but there must be in order for there to be a winner. Overall, each bot scored fairly close to 40 kills, the maximum, in each round. Next, they started incrementing delays on single bots, and the results were exactly as you would expect. At 25ms delay, a bot experienced about 5 less kills on average. The researchers claim that this isn’t a direct impact on your enjoyment or playability, because you would still cross the threshold of 25 kills. The paper didn’t explicitly state why getting 25 kills easily meant you were having fun, but that was their justification for some conclusions I’m about to discuss. As they increased the delay, the ability to performed dropped exponentially. The researchers claim that at 50ms of delay, players would be frustrated and stop having fun – because it becomes near impossible to get 25 kills. Some other factors tested here in this research is Jitter, which didn’t really have any effect of overall gameplay. Even with jitter, average kills for the delay amount remained about the same. Packet loss was also tested, and it had about the same effect as delay. The study showed that about 30% packet loss was the same as 25ms of delay, and increasing the packet loss had the same effect as increasing the delay.</a:t>
            </a:r>
          </a:p>
        </p:txBody>
      </p:sp>
      <p:sp>
        <p:nvSpPr>
          <p:cNvPr id="4" name="Slide Number Placeholder 3"/>
          <p:cNvSpPr>
            <a:spLocks noGrp="1"/>
          </p:cNvSpPr>
          <p:nvPr>
            <p:ph type="sldNum" sz="quarter" idx="5"/>
          </p:nvPr>
        </p:nvSpPr>
        <p:spPr/>
        <p:txBody>
          <a:bodyPr/>
          <a:lstStyle/>
          <a:p>
            <a:fld id="{B0420891-7DD9-41AD-9E1A-BC7F3378587E}" type="slidenum">
              <a:rPr lang="en-US" smtClean="0"/>
              <a:t>14</a:t>
            </a:fld>
            <a:endParaRPr lang="en-US" dirty="0"/>
          </a:p>
        </p:txBody>
      </p:sp>
    </p:spTree>
    <p:extLst>
      <p:ext uri="{BB962C8B-B14F-4D97-AF65-F5344CB8AC3E}">
        <p14:creationId xmlns:p14="http://schemas.microsoft.com/office/powerpoint/2010/main" val="19130385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38E82A5F-DBEC-4638-8B1D-14F0624BAC93}" type="datetime1">
              <a:rPr lang="en-US" smtClean="0"/>
              <a:t>12/3/2021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r>
              <a:rPr lang="en-US" dirty="0"/>
              <a:t>(Xinbo Jiang, F. Safaei and P. Boustead, 152)</a:t>
            </a:r>
          </a:p>
        </p:txBody>
      </p:sp>
      <p:sp>
        <p:nvSpPr>
          <p:cNvPr id="6" name="Slide Number Placeholder 5"/>
          <p:cNvSpPr>
            <a:spLocks noGrp="1"/>
          </p:cNvSpPr>
          <p:nvPr>
            <p:ph type="sldNum" sz="quarter" idx="12"/>
          </p:nvPr>
        </p:nvSpPr>
        <p:spPr>
          <a:xfrm>
            <a:off x="9896911" y="5410199"/>
            <a:ext cx="771089" cy="365125"/>
          </a:xfrm>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183944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FC9D475-FA10-4C76-8499-867C7269D112}" type="datetime1">
              <a:rPr lang="en-US" smtClean="0"/>
              <a:t>12/3/2021</a:t>
            </a:fld>
            <a:endParaRPr lang="en-US" dirty="0"/>
          </a:p>
        </p:txBody>
      </p:sp>
      <p:sp>
        <p:nvSpPr>
          <p:cNvPr id="6" name="Footer Placeholder 5"/>
          <p:cNvSpPr>
            <a:spLocks noGrp="1"/>
          </p:cNvSpPr>
          <p:nvPr>
            <p:ph type="ftr" sz="quarter" idx="11"/>
          </p:nvPr>
        </p:nvSpPr>
        <p:spPr/>
        <p:txBody>
          <a:bodyPr/>
          <a:lstStyle/>
          <a:p>
            <a:r>
              <a:rPr lang="en-US" dirty="0"/>
              <a:t>(Xinbo Jiang, F. Safaei and P. Boustead, 152)</a:t>
            </a:r>
          </a:p>
        </p:txBody>
      </p:sp>
      <p:sp>
        <p:nvSpPr>
          <p:cNvPr id="7" name="Slide Number Placeholder 6"/>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228365503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FC9D475-FA10-4C76-8499-867C7269D112}" type="datetime1">
              <a:rPr lang="en-US" smtClean="0"/>
              <a:t>12/3/2021</a:t>
            </a:fld>
            <a:endParaRPr lang="en-US" dirty="0"/>
          </a:p>
        </p:txBody>
      </p:sp>
      <p:sp>
        <p:nvSpPr>
          <p:cNvPr id="6" name="Footer Placeholder 5"/>
          <p:cNvSpPr>
            <a:spLocks noGrp="1"/>
          </p:cNvSpPr>
          <p:nvPr>
            <p:ph type="ftr" sz="quarter" idx="11"/>
          </p:nvPr>
        </p:nvSpPr>
        <p:spPr/>
        <p:txBody>
          <a:bodyPr/>
          <a:lstStyle/>
          <a:p>
            <a:r>
              <a:rPr lang="en-US" dirty="0"/>
              <a:t>(Xinbo Jiang, F. Safaei and P. Boustead, 152)</a:t>
            </a:r>
          </a:p>
        </p:txBody>
      </p:sp>
      <p:sp>
        <p:nvSpPr>
          <p:cNvPr id="7" name="Slide Number Placeholder 6"/>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351399308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FC9D475-FA10-4C76-8499-867C7269D112}" type="datetime1">
              <a:rPr lang="en-US" smtClean="0"/>
              <a:t>12/3/2021</a:t>
            </a:fld>
            <a:endParaRPr lang="en-US" dirty="0"/>
          </a:p>
        </p:txBody>
      </p:sp>
      <p:sp>
        <p:nvSpPr>
          <p:cNvPr id="6" name="Footer Placeholder 5"/>
          <p:cNvSpPr>
            <a:spLocks noGrp="1"/>
          </p:cNvSpPr>
          <p:nvPr>
            <p:ph type="ftr" sz="quarter" idx="11"/>
          </p:nvPr>
        </p:nvSpPr>
        <p:spPr/>
        <p:txBody>
          <a:bodyPr/>
          <a:lstStyle/>
          <a:p>
            <a:r>
              <a:rPr lang="en-US" dirty="0"/>
              <a:t>(Xinbo Jiang, F. Safaei and P. Boustead, 152)</a:t>
            </a:r>
          </a:p>
        </p:txBody>
      </p:sp>
      <p:sp>
        <p:nvSpPr>
          <p:cNvPr id="7" name="Slide Number Placeholder 6"/>
          <p:cNvSpPr>
            <a:spLocks noGrp="1"/>
          </p:cNvSpPr>
          <p:nvPr>
            <p:ph type="sldNum" sz="quarter" idx="12"/>
          </p:nvPr>
        </p:nvSpPr>
        <p:spPr/>
        <p:txBody>
          <a:bodyPr/>
          <a:lstStyle/>
          <a:p>
            <a:fld id="{FB9BA83E-DAF3-4447-9290-6CEDE78DF22C}"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99707104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FC9D475-FA10-4C76-8499-867C7269D112}" type="datetime1">
              <a:rPr lang="en-US" smtClean="0"/>
              <a:t>12/3/2021</a:t>
            </a:fld>
            <a:endParaRPr lang="en-US" dirty="0"/>
          </a:p>
        </p:txBody>
      </p:sp>
      <p:sp>
        <p:nvSpPr>
          <p:cNvPr id="6" name="Footer Placeholder 5"/>
          <p:cNvSpPr>
            <a:spLocks noGrp="1"/>
          </p:cNvSpPr>
          <p:nvPr>
            <p:ph type="ftr" sz="quarter" idx="11"/>
          </p:nvPr>
        </p:nvSpPr>
        <p:spPr/>
        <p:txBody>
          <a:bodyPr/>
          <a:lstStyle/>
          <a:p>
            <a:r>
              <a:rPr lang="en-US" dirty="0"/>
              <a:t>(Xinbo Jiang, F. Safaei and P. Boustead, 152)</a:t>
            </a:r>
          </a:p>
        </p:txBody>
      </p:sp>
      <p:sp>
        <p:nvSpPr>
          <p:cNvPr id="7" name="Slide Number Placeholder 6"/>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104158198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FC9D475-FA10-4C76-8499-867C7269D112}" type="datetime1">
              <a:rPr lang="en-US" smtClean="0"/>
              <a:t>12/3/2021</a:t>
            </a:fld>
            <a:endParaRPr lang="en-US" dirty="0"/>
          </a:p>
        </p:txBody>
      </p:sp>
      <p:sp>
        <p:nvSpPr>
          <p:cNvPr id="4" name="Footer Placeholder 3"/>
          <p:cNvSpPr>
            <a:spLocks noGrp="1"/>
          </p:cNvSpPr>
          <p:nvPr>
            <p:ph type="ftr" sz="quarter" idx="11"/>
          </p:nvPr>
        </p:nvSpPr>
        <p:spPr/>
        <p:txBody>
          <a:bodyPr/>
          <a:lstStyle/>
          <a:p>
            <a:r>
              <a:rPr lang="en-US" dirty="0"/>
              <a:t>(Xinbo Jiang, F. Safaei and P. Boustead, 152)</a:t>
            </a:r>
          </a:p>
        </p:txBody>
      </p:sp>
      <p:sp>
        <p:nvSpPr>
          <p:cNvPr id="5" name="Slide Number Placeholder 4"/>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3675018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9FC9D475-FA10-4C76-8499-867C7269D112}" type="datetime1">
              <a:rPr lang="en-US" smtClean="0"/>
              <a:t>12/3/2021</a:t>
            </a:fld>
            <a:endParaRPr lang="en-US" dirty="0"/>
          </a:p>
        </p:txBody>
      </p:sp>
      <p:sp>
        <p:nvSpPr>
          <p:cNvPr id="4" name="Footer Placeholder 3"/>
          <p:cNvSpPr>
            <a:spLocks noGrp="1"/>
          </p:cNvSpPr>
          <p:nvPr>
            <p:ph type="ftr" sz="quarter" idx="11"/>
          </p:nvPr>
        </p:nvSpPr>
        <p:spPr/>
        <p:txBody>
          <a:bodyPr/>
          <a:lstStyle/>
          <a:p>
            <a:r>
              <a:rPr lang="en-US" dirty="0"/>
              <a:t>(Xinbo Jiang, F. Safaei and P. Boustead, 152)</a:t>
            </a:r>
          </a:p>
        </p:txBody>
      </p:sp>
      <p:sp>
        <p:nvSpPr>
          <p:cNvPr id="5" name="Slide Number Placeholder 4"/>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413200033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BC786F-FDE3-48A2-A9C8-893492895DD8}" type="datetime1">
              <a:rPr lang="en-US" smtClean="0"/>
              <a:t>12/3/2021</a:t>
            </a:fld>
            <a:endParaRPr lang="en-US" dirty="0"/>
          </a:p>
        </p:txBody>
      </p:sp>
      <p:sp>
        <p:nvSpPr>
          <p:cNvPr id="5" name="Footer Placeholder 4"/>
          <p:cNvSpPr>
            <a:spLocks noGrp="1"/>
          </p:cNvSpPr>
          <p:nvPr>
            <p:ph type="ftr" sz="quarter" idx="11"/>
          </p:nvPr>
        </p:nvSpPr>
        <p:spPr/>
        <p:txBody>
          <a:bodyPr/>
          <a:lstStyle/>
          <a:p>
            <a:r>
              <a:rPr lang="en-US" dirty="0"/>
              <a:t>(Xinbo Jiang, F. Safaei and P. Boustead, 152)</a:t>
            </a:r>
          </a:p>
        </p:txBody>
      </p:sp>
      <p:sp>
        <p:nvSpPr>
          <p:cNvPr id="6" name="Slide Number Placeholder 5"/>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11555562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41473DF-D667-4F33-B217-6240F4C06670}" type="datetime1">
              <a:rPr lang="en-US" smtClean="0"/>
              <a:t>12/3/2021</a:t>
            </a:fld>
            <a:endParaRPr lang="en-US" dirty="0"/>
          </a:p>
        </p:txBody>
      </p:sp>
      <p:sp>
        <p:nvSpPr>
          <p:cNvPr id="5" name="Footer Placeholder 4"/>
          <p:cNvSpPr>
            <a:spLocks noGrp="1"/>
          </p:cNvSpPr>
          <p:nvPr>
            <p:ph type="ftr" sz="quarter" idx="11"/>
          </p:nvPr>
        </p:nvSpPr>
        <p:spPr/>
        <p:txBody>
          <a:bodyPr/>
          <a:lstStyle/>
          <a:p>
            <a:r>
              <a:rPr lang="en-US" dirty="0"/>
              <a:t>(Xinbo Jiang, F. Safaei and P. Boustead, 152)</a:t>
            </a:r>
          </a:p>
        </p:txBody>
      </p:sp>
      <p:sp>
        <p:nvSpPr>
          <p:cNvPr id="6" name="Slide Number Placeholder 5"/>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1695829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AB28F7-D697-4942-B88A-C966E1FEC153}" type="datetime1">
              <a:rPr lang="en-US" smtClean="0"/>
              <a:t>12/3/2021</a:t>
            </a:fld>
            <a:endParaRPr lang="en-US" dirty="0"/>
          </a:p>
        </p:txBody>
      </p:sp>
      <p:sp>
        <p:nvSpPr>
          <p:cNvPr id="5" name="Footer Placeholder 4"/>
          <p:cNvSpPr>
            <a:spLocks noGrp="1"/>
          </p:cNvSpPr>
          <p:nvPr>
            <p:ph type="ftr" sz="quarter" idx="11"/>
          </p:nvPr>
        </p:nvSpPr>
        <p:spPr/>
        <p:txBody>
          <a:bodyPr/>
          <a:lstStyle/>
          <a:p>
            <a:r>
              <a:rPr lang="en-US" dirty="0"/>
              <a:t>(Xinbo Jiang, F. Safaei and P. Boustead, 152)</a:t>
            </a:r>
          </a:p>
        </p:txBody>
      </p:sp>
      <p:sp>
        <p:nvSpPr>
          <p:cNvPr id="6" name="Slide Number Placeholder 5"/>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1211685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F18B9C-1542-4651-8653-96A6F87A26C2}" type="datetime1">
              <a:rPr lang="en-US" smtClean="0"/>
              <a:t>12/3/2021</a:t>
            </a:fld>
            <a:endParaRPr lang="en-US" dirty="0"/>
          </a:p>
        </p:txBody>
      </p:sp>
      <p:sp>
        <p:nvSpPr>
          <p:cNvPr id="5" name="Footer Placeholder 4"/>
          <p:cNvSpPr>
            <a:spLocks noGrp="1"/>
          </p:cNvSpPr>
          <p:nvPr>
            <p:ph type="ftr" sz="quarter" idx="11"/>
          </p:nvPr>
        </p:nvSpPr>
        <p:spPr/>
        <p:txBody>
          <a:bodyPr/>
          <a:lstStyle/>
          <a:p>
            <a:r>
              <a:rPr lang="en-US" dirty="0"/>
              <a:t>(Xinbo Jiang, F. Safaei and P. Boustead, 152)</a:t>
            </a:r>
          </a:p>
        </p:txBody>
      </p:sp>
      <p:sp>
        <p:nvSpPr>
          <p:cNvPr id="6" name="Slide Number Placeholder 5"/>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1085497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1B68884-8245-4143-90DF-8F6BE8D2C05D}" type="datetime1">
              <a:rPr lang="en-US" smtClean="0"/>
              <a:t>12/3/2021</a:t>
            </a:fld>
            <a:endParaRPr lang="en-US" dirty="0"/>
          </a:p>
        </p:txBody>
      </p:sp>
      <p:sp>
        <p:nvSpPr>
          <p:cNvPr id="6" name="Footer Placeholder 5"/>
          <p:cNvSpPr>
            <a:spLocks noGrp="1"/>
          </p:cNvSpPr>
          <p:nvPr>
            <p:ph type="ftr" sz="quarter" idx="11"/>
          </p:nvPr>
        </p:nvSpPr>
        <p:spPr/>
        <p:txBody>
          <a:bodyPr/>
          <a:lstStyle/>
          <a:p>
            <a:r>
              <a:rPr lang="en-US" dirty="0"/>
              <a:t>(Xinbo Jiang, F. Safaei and P. Boustead, 152)</a:t>
            </a:r>
          </a:p>
        </p:txBody>
      </p:sp>
      <p:sp>
        <p:nvSpPr>
          <p:cNvPr id="7" name="Slide Number Placeholder 6"/>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3284480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D6A235-B50D-4997-B88A-DD1725BF8E43}" type="datetime1">
              <a:rPr lang="en-US" smtClean="0"/>
              <a:t>12/3/2021</a:t>
            </a:fld>
            <a:endParaRPr lang="en-US" dirty="0"/>
          </a:p>
        </p:txBody>
      </p:sp>
      <p:sp>
        <p:nvSpPr>
          <p:cNvPr id="8" name="Footer Placeholder 7"/>
          <p:cNvSpPr>
            <a:spLocks noGrp="1"/>
          </p:cNvSpPr>
          <p:nvPr>
            <p:ph type="ftr" sz="quarter" idx="11"/>
          </p:nvPr>
        </p:nvSpPr>
        <p:spPr/>
        <p:txBody>
          <a:bodyPr/>
          <a:lstStyle/>
          <a:p>
            <a:r>
              <a:rPr lang="en-US" dirty="0"/>
              <a:t>(Xinbo Jiang, F. Safaei and P. Boustead, 152)</a:t>
            </a:r>
          </a:p>
        </p:txBody>
      </p:sp>
      <p:sp>
        <p:nvSpPr>
          <p:cNvPr id="9" name="Slide Number Placeholder 8"/>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35767548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272D1D-A3BA-4D4E-84EF-EA944B4F4C7A}" type="datetime1">
              <a:rPr lang="en-US" smtClean="0"/>
              <a:t>12/3/2021</a:t>
            </a:fld>
            <a:endParaRPr lang="en-US" dirty="0"/>
          </a:p>
        </p:txBody>
      </p:sp>
      <p:sp>
        <p:nvSpPr>
          <p:cNvPr id="4" name="Footer Placeholder 3"/>
          <p:cNvSpPr>
            <a:spLocks noGrp="1"/>
          </p:cNvSpPr>
          <p:nvPr>
            <p:ph type="ftr" sz="quarter" idx="11"/>
          </p:nvPr>
        </p:nvSpPr>
        <p:spPr/>
        <p:txBody>
          <a:bodyPr/>
          <a:lstStyle/>
          <a:p>
            <a:r>
              <a:rPr lang="en-US" dirty="0"/>
              <a:t>(Xinbo Jiang, F. Safaei and P. Boustead, 152)</a:t>
            </a:r>
          </a:p>
        </p:txBody>
      </p:sp>
      <p:sp>
        <p:nvSpPr>
          <p:cNvPr id="5" name="Slide Number Placeholder 4"/>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3710041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85E79F-B977-4F6F-91E7-DC3664437AE7}" type="datetime1">
              <a:rPr lang="en-US" smtClean="0"/>
              <a:t>12/3/2021</a:t>
            </a:fld>
            <a:endParaRPr lang="en-US" dirty="0"/>
          </a:p>
        </p:txBody>
      </p:sp>
      <p:sp>
        <p:nvSpPr>
          <p:cNvPr id="3" name="Footer Placeholder 2"/>
          <p:cNvSpPr>
            <a:spLocks noGrp="1"/>
          </p:cNvSpPr>
          <p:nvPr>
            <p:ph type="ftr" sz="quarter" idx="11"/>
          </p:nvPr>
        </p:nvSpPr>
        <p:spPr/>
        <p:txBody>
          <a:bodyPr/>
          <a:lstStyle/>
          <a:p>
            <a:r>
              <a:rPr lang="en-US" dirty="0"/>
              <a:t>(Xinbo Jiang, F. Safaei and P. Boustead, 152)</a:t>
            </a:r>
          </a:p>
        </p:txBody>
      </p:sp>
      <p:sp>
        <p:nvSpPr>
          <p:cNvPr id="4" name="Slide Number Placeholder 3"/>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1253238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349CED8-2D99-46E4-BE3E-6743C68DF726}" type="datetime1">
              <a:rPr lang="en-US" smtClean="0"/>
              <a:t>12/3/2021</a:t>
            </a:fld>
            <a:endParaRPr lang="en-US" dirty="0"/>
          </a:p>
        </p:txBody>
      </p:sp>
      <p:sp>
        <p:nvSpPr>
          <p:cNvPr id="6" name="Footer Placeholder 5"/>
          <p:cNvSpPr>
            <a:spLocks noGrp="1"/>
          </p:cNvSpPr>
          <p:nvPr>
            <p:ph type="ftr" sz="quarter" idx="11"/>
          </p:nvPr>
        </p:nvSpPr>
        <p:spPr/>
        <p:txBody>
          <a:bodyPr/>
          <a:lstStyle/>
          <a:p>
            <a:r>
              <a:rPr lang="en-US" dirty="0"/>
              <a:t>(Xinbo Jiang, F. Safaei and P. Boustead, 152)</a:t>
            </a:r>
          </a:p>
        </p:txBody>
      </p:sp>
      <p:sp>
        <p:nvSpPr>
          <p:cNvPr id="7" name="Slide Number Placeholder 6"/>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40191304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95FD7A8-D940-4846-A682-F192771E1576}" type="datetime1">
              <a:rPr lang="en-US" smtClean="0"/>
              <a:t>12/3/2021</a:t>
            </a:fld>
            <a:endParaRPr lang="en-US" dirty="0"/>
          </a:p>
        </p:txBody>
      </p:sp>
      <p:sp>
        <p:nvSpPr>
          <p:cNvPr id="6" name="Footer Placeholder 5"/>
          <p:cNvSpPr>
            <a:spLocks noGrp="1"/>
          </p:cNvSpPr>
          <p:nvPr>
            <p:ph type="ftr" sz="quarter" idx="11"/>
          </p:nvPr>
        </p:nvSpPr>
        <p:spPr/>
        <p:txBody>
          <a:bodyPr/>
          <a:lstStyle/>
          <a:p>
            <a:r>
              <a:rPr lang="en-US" dirty="0"/>
              <a:t>(Xinbo Jiang, F. Safaei and P. Boustead, 152)</a:t>
            </a:r>
          </a:p>
        </p:txBody>
      </p:sp>
      <p:sp>
        <p:nvSpPr>
          <p:cNvPr id="7" name="Slide Number Placeholder 6"/>
          <p:cNvSpPr>
            <a:spLocks noGrp="1"/>
          </p:cNvSpPr>
          <p:nvPr>
            <p:ph type="sldNum" sz="quarter" idx="12"/>
          </p:nvPr>
        </p:nvSpPr>
        <p:spPr/>
        <p:txBody>
          <a:bodyPr/>
          <a:lstStyle/>
          <a:p>
            <a:fld id="{FB9BA83E-DAF3-4447-9290-6CEDE78DF22C}" type="slidenum">
              <a:rPr lang="en-US" smtClean="0"/>
              <a:t>‹#›</a:t>
            </a:fld>
            <a:endParaRPr lang="en-US" dirty="0"/>
          </a:p>
        </p:txBody>
      </p:sp>
    </p:spTree>
    <p:extLst>
      <p:ext uri="{BB962C8B-B14F-4D97-AF65-F5344CB8AC3E}">
        <p14:creationId xmlns:p14="http://schemas.microsoft.com/office/powerpoint/2010/main" val="23235859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FC9D475-FA10-4C76-8499-867C7269D112}" type="datetime1">
              <a:rPr lang="en-US" smtClean="0"/>
              <a:t>12/3/2021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n-US" dirty="0"/>
              <a:t>(Xinbo Jiang, F. Safaei and P. Boustead, 152)</a:t>
            </a: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B9BA83E-DAF3-4447-9290-6CEDE78DF22C}" type="slidenum">
              <a:rPr lang="en-US" smtClean="0"/>
              <a:t>‹#›</a:t>
            </a:fld>
            <a:endParaRPr lang="en-US" dirty="0"/>
          </a:p>
        </p:txBody>
      </p:sp>
    </p:spTree>
    <p:extLst>
      <p:ext uri="{BB962C8B-B14F-4D97-AF65-F5344CB8AC3E}">
        <p14:creationId xmlns:p14="http://schemas.microsoft.com/office/powerpoint/2010/main" val="2477071401"/>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Video 4">
            <a:extLst>
              <a:ext uri="{FF2B5EF4-FFF2-40B4-BE49-F238E27FC236}">
                <a16:creationId xmlns:a16="http://schemas.microsoft.com/office/drawing/2014/main" id="{56524E7E-2479-43FE-9D02-FE9C5C39582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01" r="1" b="184"/>
          <a:stretch/>
        </p:blipFill>
        <p:spPr>
          <a:xfrm>
            <a:off x="-3047" y="10"/>
            <a:ext cx="12191999" cy="6857990"/>
          </a:xfrm>
          <a:prstGeom prst="rect">
            <a:avLst/>
          </a:prstGeom>
        </p:spPr>
      </p:pic>
      <p:sp>
        <p:nvSpPr>
          <p:cNvPr id="2" name="Title 1">
            <a:extLst>
              <a:ext uri="{FF2B5EF4-FFF2-40B4-BE49-F238E27FC236}">
                <a16:creationId xmlns:a16="http://schemas.microsoft.com/office/drawing/2014/main" id="{110DC6CA-C8D2-4062-8342-1A9BFC0FA9F5}"/>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Network Games</a:t>
            </a:r>
          </a:p>
        </p:txBody>
      </p:sp>
      <p:sp>
        <p:nvSpPr>
          <p:cNvPr id="3" name="Subtitle 2">
            <a:extLst>
              <a:ext uri="{FF2B5EF4-FFF2-40B4-BE49-F238E27FC236}">
                <a16:creationId xmlns:a16="http://schemas.microsoft.com/office/drawing/2014/main" id="{48748685-C2F4-4CA7-81EE-658980F633FC}"/>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dirty="0">
                <a:solidFill>
                  <a:srgbClr val="FFFFFF"/>
                </a:solidFill>
              </a:rPr>
              <a:t>Thomas burger</a:t>
            </a:r>
          </a:p>
          <a:p>
            <a:r>
              <a:rPr lang="en-US" dirty="0">
                <a:solidFill>
                  <a:srgbClr val="FFFFFF"/>
                </a:solidFill>
              </a:rPr>
              <a:t>Csc 335</a:t>
            </a:r>
          </a:p>
        </p:txBody>
      </p:sp>
    </p:spTree>
    <p:extLst>
      <p:ext uri="{BB962C8B-B14F-4D97-AF65-F5344CB8AC3E}">
        <p14:creationId xmlns:p14="http://schemas.microsoft.com/office/powerpoint/2010/main" val="2870943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7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AF607-26DF-4932-8904-2D706E9C75C3}"/>
              </a:ext>
            </a:extLst>
          </p:cNvPr>
          <p:cNvSpPr>
            <a:spLocks noGrp="1"/>
          </p:cNvSpPr>
          <p:nvPr>
            <p:ph type="title"/>
          </p:nvPr>
        </p:nvSpPr>
        <p:spPr/>
        <p:txBody>
          <a:bodyPr/>
          <a:lstStyle/>
          <a:p>
            <a:r>
              <a:rPr lang="en-US" dirty="0"/>
              <a:t>Distributed Server Architecture</a:t>
            </a:r>
          </a:p>
        </p:txBody>
      </p:sp>
      <p:sp>
        <p:nvSpPr>
          <p:cNvPr id="3" name="Content Placeholder 2">
            <a:extLst>
              <a:ext uri="{FF2B5EF4-FFF2-40B4-BE49-F238E27FC236}">
                <a16:creationId xmlns:a16="http://schemas.microsoft.com/office/drawing/2014/main" id="{89FEAF5A-9AC8-43DC-9719-C7A604A10EF0}"/>
              </a:ext>
            </a:extLst>
          </p:cNvPr>
          <p:cNvSpPr>
            <a:spLocks noGrp="1"/>
          </p:cNvSpPr>
          <p:nvPr>
            <p:ph idx="1"/>
          </p:nvPr>
        </p:nvSpPr>
        <p:spPr/>
        <p:txBody>
          <a:bodyPr>
            <a:normAutofit fontScale="77500" lnSpcReduction="20000"/>
          </a:bodyPr>
          <a:lstStyle/>
          <a:p>
            <a:r>
              <a:rPr lang="en-US" dirty="0"/>
              <a:t>Distribute the work of a single server across multiple servers in different geographical locations closer clients</a:t>
            </a:r>
          </a:p>
          <a:p>
            <a:pPr lvl="1"/>
            <a:r>
              <a:rPr lang="en-US" dirty="0"/>
              <a:t>Proxies can be used as an extension of the central server and handle some of the game state updates and traffic directing</a:t>
            </a:r>
          </a:p>
          <a:p>
            <a:pPr lvl="1"/>
            <a:r>
              <a:rPr lang="en-US" dirty="0"/>
              <a:t>Congestion at the server side is reduced, latency improves</a:t>
            </a:r>
          </a:p>
          <a:p>
            <a:r>
              <a:rPr lang="en-US" dirty="0"/>
              <a:t>Interest Locales Method: the virtual world is divided into locales, which are distributed to servers</a:t>
            </a:r>
          </a:p>
          <a:p>
            <a:pPr lvl="1"/>
            <a:r>
              <a:rPr lang="en-US" dirty="0"/>
              <a:t>Server Clustering – Locales are distributed over a set of co-located servers</a:t>
            </a:r>
          </a:p>
          <a:p>
            <a:pPr lvl="2"/>
            <a:r>
              <a:rPr lang="en-US" dirty="0"/>
              <a:t>Scalability improves, bandwidth bottlenecks remain, all traffic still goes through the server</a:t>
            </a:r>
          </a:p>
          <a:p>
            <a:pPr lvl="1"/>
            <a:r>
              <a:rPr lang="en-US" dirty="0"/>
              <a:t>Locale servers are distributed geographically</a:t>
            </a:r>
          </a:p>
          <a:p>
            <a:pPr lvl="2"/>
            <a:r>
              <a:rPr lang="en-US" dirty="0"/>
              <a:t>Difficult to choose geographic locations for servers, average latency would reduce</a:t>
            </a:r>
          </a:p>
        </p:txBody>
      </p:sp>
    </p:spTree>
    <p:extLst>
      <p:ext uri="{BB962C8B-B14F-4D97-AF65-F5344CB8AC3E}">
        <p14:creationId xmlns:p14="http://schemas.microsoft.com/office/powerpoint/2010/main" val="1544866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BE018-1A70-40B5-9CFD-D735F2DE6DFB}"/>
              </a:ext>
            </a:extLst>
          </p:cNvPr>
          <p:cNvSpPr>
            <a:spLocks noGrp="1"/>
          </p:cNvSpPr>
          <p:nvPr>
            <p:ph type="title"/>
          </p:nvPr>
        </p:nvSpPr>
        <p:spPr/>
        <p:txBody>
          <a:bodyPr/>
          <a:lstStyle/>
          <a:p>
            <a:r>
              <a:rPr lang="en-US" dirty="0"/>
              <a:t>Hybrid Peer-to-Peer Architecture</a:t>
            </a:r>
          </a:p>
        </p:txBody>
      </p:sp>
      <p:sp>
        <p:nvSpPr>
          <p:cNvPr id="3" name="Content Placeholder 2">
            <a:extLst>
              <a:ext uri="{FF2B5EF4-FFF2-40B4-BE49-F238E27FC236}">
                <a16:creationId xmlns:a16="http://schemas.microsoft.com/office/drawing/2014/main" id="{A25B7F93-4974-4479-BA3A-176CEE75DB76}"/>
              </a:ext>
            </a:extLst>
          </p:cNvPr>
          <p:cNvSpPr>
            <a:spLocks noGrp="1"/>
          </p:cNvSpPr>
          <p:nvPr>
            <p:ph idx="1"/>
          </p:nvPr>
        </p:nvSpPr>
        <p:spPr/>
        <p:txBody>
          <a:bodyPr>
            <a:normAutofit fontScale="85000" lnSpcReduction="10000"/>
          </a:bodyPr>
          <a:lstStyle/>
          <a:p>
            <a:r>
              <a:rPr lang="en-US" dirty="0"/>
              <a:t>Combines Central Server and Distributed Server</a:t>
            </a:r>
          </a:p>
          <a:p>
            <a:r>
              <a:rPr lang="en-US" dirty="0"/>
              <a:t>Members are grouped into “Areas of Interest” by a Multicast-Reflector</a:t>
            </a:r>
          </a:p>
          <a:p>
            <a:pPr lvl="1"/>
            <a:r>
              <a:rPr lang="en-US" dirty="0"/>
              <a:t>Members of the same “AOI” use the “MCR” to send and receive messages</a:t>
            </a:r>
          </a:p>
          <a:p>
            <a:pPr lvl="1"/>
            <a:r>
              <a:rPr lang="en-US" dirty="0"/>
              <a:t>When a packet arrives at the MCR from a supported host, it is sent to the supported players</a:t>
            </a:r>
          </a:p>
          <a:p>
            <a:pPr lvl="1"/>
            <a:r>
              <a:rPr lang="en-US" dirty="0"/>
              <a:t>If the packet is from another AOI, the MCR checks the “affinity” of the other AOI to determine if it should send the packet</a:t>
            </a:r>
          </a:p>
          <a:p>
            <a:r>
              <a:rPr lang="en-US" dirty="0"/>
              <a:t>Unlike a proxy, MCR does not store portions of the game, but instead only forwards packets to players</a:t>
            </a:r>
          </a:p>
          <a:p>
            <a:r>
              <a:rPr lang="en-US" dirty="0"/>
              <a:t>Traffic is limited to the AOI, but MCR’s care more about virtual location over physical location</a:t>
            </a:r>
          </a:p>
        </p:txBody>
      </p:sp>
    </p:spTree>
    <p:extLst>
      <p:ext uri="{BB962C8B-B14F-4D97-AF65-F5344CB8AC3E}">
        <p14:creationId xmlns:p14="http://schemas.microsoft.com/office/powerpoint/2010/main" val="1303302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E03EA-CC93-4249-AA32-C524A18A8994}"/>
              </a:ext>
            </a:extLst>
          </p:cNvPr>
          <p:cNvSpPr>
            <a:spLocks noGrp="1"/>
          </p:cNvSpPr>
          <p:nvPr>
            <p:ph type="title"/>
          </p:nvPr>
        </p:nvSpPr>
        <p:spPr/>
        <p:txBody>
          <a:bodyPr/>
          <a:lstStyle/>
          <a:p>
            <a:r>
              <a:rPr lang="en-US" dirty="0"/>
              <a:t>Structured Peer-to-Peer Architecture</a:t>
            </a:r>
          </a:p>
        </p:txBody>
      </p:sp>
      <p:sp>
        <p:nvSpPr>
          <p:cNvPr id="3" name="Content Placeholder 2">
            <a:extLst>
              <a:ext uri="{FF2B5EF4-FFF2-40B4-BE49-F238E27FC236}">
                <a16:creationId xmlns:a16="http://schemas.microsoft.com/office/drawing/2014/main" id="{72207099-6349-4DDE-B403-8106B1B10E96}"/>
              </a:ext>
            </a:extLst>
          </p:cNvPr>
          <p:cNvSpPr>
            <a:spLocks noGrp="1"/>
          </p:cNvSpPr>
          <p:nvPr>
            <p:ph idx="1"/>
          </p:nvPr>
        </p:nvSpPr>
        <p:spPr/>
        <p:txBody>
          <a:bodyPr>
            <a:normAutofit fontScale="77500" lnSpcReduction="20000"/>
          </a:bodyPr>
          <a:lstStyle/>
          <a:p>
            <a:r>
              <a:rPr lang="en-US" dirty="0"/>
              <a:t>Peers form an overlay network at the application level, where each node holds routing information for routing</a:t>
            </a:r>
          </a:p>
          <a:p>
            <a:r>
              <a:rPr lang="en-US" dirty="0"/>
              <a:t>Messages have keys that are routed to nodes with an ID closest to that key</a:t>
            </a:r>
          </a:p>
          <a:p>
            <a:r>
              <a:rPr lang="en-US" dirty="0"/>
              <a:t>Each node along the route will attempt to relay the message to another node with the same prefix as the message key</a:t>
            </a:r>
          </a:p>
          <a:p>
            <a:r>
              <a:rPr lang="en-US" dirty="0"/>
              <a:t>In a theoretical RPG:</a:t>
            </a:r>
          </a:p>
          <a:p>
            <a:pPr lvl="1"/>
            <a:r>
              <a:rPr lang="en-US" dirty="0"/>
              <a:t>An object with key X is stored in the node with an ID closest to key X</a:t>
            </a:r>
          </a:p>
          <a:p>
            <a:pPr lvl="1"/>
            <a:r>
              <a:rPr lang="en-US" dirty="0"/>
              <a:t>This node is now the coordinator for the object</a:t>
            </a:r>
          </a:p>
          <a:p>
            <a:pPr lvl="1"/>
            <a:r>
              <a:rPr lang="en-US" dirty="0"/>
              <a:t>The next closest node (Y) will store a replica of the object</a:t>
            </a:r>
          </a:p>
          <a:p>
            <a:pPr lvl="1"/>
            <a:r>
              <a:rPr lang="en-US" dirty="0"/>
              <a:t>When the coordinator leaves the network, Y becomes the new coordinator </a:t>
            </a:r>
          </a:p>
          <a:p>
            <a:endParaRPr lang="en-US" dirty="0"/>
          </a:p>
        </p:txBody>
      </p:sp>
    </p:spTree>
    <p:extLst>
      <p:ext uri="{BB962C8B-B14F-4D97-AF65-F5344CB8AC3E}">
        <p14:creationId xmlns:p14="http://schemas.microsoft.com/office/powerpoint/2010/main" val="1939610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A9328-5682-453E-91CF-F9CAD8AEE30B}"/>
              </a:ext>
            </a:extLst>
          </p:cNvPr>
          <p:cNvSpPr>
            <a:spLocks noGrp="1"/>
          </p:cNvSpPr>
          <p:nvPr>
            <p:ph type="title"/>
          </p:nvPr>
        </p:nvSpPr>
        <p:spPr/>
        <p:txBody>
          <a:bodyPr/>
          <a:lstStyle/>
          <a:p>
            <a:r>
              <a:rPr lang="en-US" dirty="0"/>
              <a:t>Importance of Network Connectivity</a:t>
            </a:r>
          </a:p>
        </p:txBody>
      </p:sp>
      <p:sp>
        <p:nvSpPr>
          <p:cNvPr id="3" name="Content Placeholder 2">
            <a:extLst>
              <a:ext uri="{FF2B5EF4-FFF2-40B4-BE49-F238E27FC236}">
                <a16:creationId xmlns:a16="http://schemas.microsoft.com/office/drawing/2014/main" id="{13E6C224-8C5E-4C8F-9D6D-E7F6658BF543}"/>
              </a:ext>
            </a:extLst>
          </p:cNvPr>
          <p:cNvSpPr>
            <a:spLocks noGrp="1"/>
          </p:cNvSpPr>
          <p:nvPr>
            <p:ph idx="1"/>
          </p:nvPr>
        </p:nvSpPr>
        <p:spPr/>
        <p:txBody>
          <a:bodyPr/>
          <a:lstStyle/>
          <a:p>
            <a:r>
              <a:rPr lang="en-US" dirty="0"/>
              <a:t>Experiment:</a:t>
            </a:r>
          </a:p>
          <a:p>
            <a:pPr lvl="1"/>
            <a:r>
              <a:rPr lang="en-US" dirty="0"/>
              <a:t>Five “bot” players, programmed to be “average good players”</a:t>
            </a:r>
          </a:p>
          <a:p>
            <a:pPr lvl="1"/>
            <a:r>
              <a:rPr lang="en-US" dirty="0"/>
              <a:t>Same hardware for their host computers, connected through a switch to central server</a:t>
            </a:r>
          </a:p>
          <a:p>
            <a:pPr lvl="1"/>
            <a:r>
              <a:rPr lang="en-US" dirty="0"/>
              <a:t>Linux Traffic Control was used to simulate network delay and jitter</a:t>
            </a:r>
          </a:p>
          <a:p>
            <a:pPr lvl="1"/>
            <a:r>
              <a:rPr lang="en-US" dirty="0"/>
              <a:t>100 Games of Quake 3 Team Death Match were played with each network condition</a:t>
            </a:r>
          </a:p>
          <a:p>
            <a:pPr lvl="1"/>
            <a:r>
              <a:rPr lang="en-US" dirty="0"/>
              <a:t>NOTE: Games claim to be playable up to 150ms delay</a:t>
            </a:r>
          </a:p>
        </p:txBody>
      </p:sp>
    </p:spTree>
    <p:extLst>
      <p:ext uri="{BB962C8B-B14F-4D97-AF65-F5344CB8AC3E}">
        <p14:creationId xmlns:p14="http://schemas.microsoft.com/office/powerpoint/2010/main" val="5546128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9F160-4E80-498E-8896-C552A773040B}"/>
              </a:ext>
            </a:extLst>
          </p:cNvPr>
          <p:cNvSpPr>
            <a:spLocks noGrp="1"/>
          </p:cNvSpPr>
          <p:nvPr>
            <p:ph type="title"/>
          </p:nvPr>
        </p:nvSpPr>
        <p:spPr>
          <a:xfrm>
            <a:off x="643467" y="321734"/>
            <a:ext cx="10905066" cy="1135737"/>
          </a:xfrm>
        </p:spPr>
        <p:txBody>
          <a:bodyPr>
            <a:normAutofit/>
          </a:bodyPr>
          <a:lstStyle/>
          <a:p>
            <a:r>
              <a:rPr lang="en-US" sz="3600" dirty="0"/>
              <a:t>Importance of Network Connectivity</a:t>
            </a:r>
          </a:p>
        </p:txBody>
      </p:sp>
      <p:sp>
        <p:nvSpPr>
          <p:cNvPr id="10" name="Content Placeholder 9">
            <a:extLst>
              <a:ext uri="{FF2B5EF4-FFF2-40B4-BE49-F238E27FC236}">
                <a16:creationId xmlns:a16="http://schemas.microsoft.com/office/drawing/2014/main" id="{87DCFAA3-7EA4-44E6-8A48-146E27647567}"/>
              </a:ext>
            </a:extLst>
          </p:cNvPr>
          <p:cNvSpPr>
            <a:spLocks noGrp="1"/>
          </p:cNvSpPr>
          <p:nvPr>
            <p:ph idx="1"/>
          </p:nvPr>
        </p:nvSpPr>
        <p:spPr>
          <a:xfrm>
            <a:off x="643469" y="1782981"/>
            <a:ext cx="4008384" cy="4393982"/>
          </a:xfrm>
        </p:spPr>
        <p:txBody>
          <a:bodyPr>
            <a:normAutofit/>
          </a:bodyPr>
          <a:lstStyle/>
          <a:p>
            <a:r>
              <a:rPr lang="en-US" sz="2000" dirty="0"/>
              <a:t>Without delay, all players performed about the same</a:t>
            </a:r>
          </a:p>
          <a:p>
            <a:r>
              <a:rPr lang="en-US" sz="2000" dirty="0"/>
              <a:t>As delay grew, performance dropped significantly</a:t>
            </a:r>
          </a:p>
          <a:p>
            <a:r>
              <a:rPr lang="en-US" sz="2000" dirty="0"/>
              <a:t>Jitter seemed to have no real effect on performance</a:t>
            </a:r>
          </a:p>
          <a:p>
            <a:r>
              <a:rPr lang="en-US" sz="2000" dirty="0"/>
              <a:t>Packet loss caused similar effects as delay; performance dropped as players were subjected to packet loss</a:t>
            </a:r>
          </a:p>
          <a:p>
            <a:endParaRPr lang="en-US" sz="2000" dirty="0"/>
          </a:p>
        </p:txBody>
      </p:sp>
      <p:pic>
        <p:nvPicPr>
          <p:cNvPr id="6" name="Content Placeholder 5" descr="Chart&#10;&#10;Description automatically generated">
            <a:extLst>
              <a:ext uri="{FF2B5EF4-FFF2-40B4-BE49-F238E27FC236}">
                <a16:creationId xmlns:a16="http://schemas.microsoft.com/office/drawing/2014/main" id="{2143C804-B44F-48FE-B727-AA6DA653E5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5320" y="1845651"/>
            <a:ext cx="6253212" cy="4236551"/>
          </a:xfrm>
          <a:prstGeom prst="rect">
            <a:avLst/>
          </a:prstGeom>
        </p:spPr>
      </p:pic>
    </p:spTree>
    <p:extLst>
      <p:ext uri="{BB962C8B-B14F-4D97-AF65-F5344CB8AC3E}">
        <p14:creationId xmlns:p14="http://schemas.microsoft.com/office/powerpoint/2010/main" val="4990451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2B0C1-101A-41C6-A1A4-C19429B1633E}"/>
              </a:ext>
            </a:extLst>
          </p:cNvPr>
          <p:cNvSpPr>
            <a:spLocks noGrp="1"/>
          </p:cNvSpPr>
          <p:nvPr>
            <p:ph type="title"/>
          </p:nvPr>
        </p:nvSpPr>
        <p:spPr/>
        <p:txBody>
          <a:bodyPr/>
          <a:lstStyle/>
          <a:p>
            <a:r>
              <a:rPr lang="en-US" dirty="0"/>
              <a:t>Importance of network Connectivity</a:t>
            </a:r>
          </a:p>
        </p:txBody>
      </p:sp>
      <p:sp>
        <p:nvSpPr>
          <p:cNvPr id="3" name="Content Placeholder 2">
            <a:extLst>
              <a:ext uri="{FF2B5EF4-FFF2-40B4-BE49-F238E27FC236}">
                <a16:creationId xmlns:a16="http://schemas.microsoft.com/office/drawing/2014/main" id="{D59CC15D-342E-440A-B082-41DD2665F8F2}"/>
              </a:ext>
            </a:extLst>
          </p:cNvPr>
          <p:cNvSpPr>
            <a:spLocks noGrp="1"/>
          </p:cNvSpPr>
          <p:nvPr>
            <p:ph idx="1"/>
          </p:nvPr>
        </p:nvSpPr>
        <p:spPr/>
        <p:txBody>
          <a:bodyPr/>
          <a:lstStyle/>
          <a:p>
            <a:r>
              <a:rPr lang="en-US" dirty="0"/>
              <a:t>Conclusions:</a:t>
            </a:r>
          </a:p>
          <a:p>
            <a:pPr lvl="1"/>
            <a:r>
              <a:rPr lang="en-US" dirty="0"/>
              <a:t>Game Developers – 150ms of delay is NOT playable</a:t>
            </a:r>
          </a:p>
          <a:p>
            <a:pPr lvl="1"/>
            <a:r>
              <a:rPr lang="en-US" dirty="0"/>
              <a:t>Players experiencing just 50ms of delay are disadvantaged</a:t>
            </a:r>
          </a:p>
          <a:p>
            <a:pPr lvl="1"/>
            <a:r>
              <a:rPr lang="en-US" dirty="0"/>
              <a:t>Without proper lag compensation – Games are unfair toward players with slower connections</a:t>
            </a:r>
          </a:p>
        </p:txBody>
      </p:sp>
    </p:spTree>
    <p:extLst>
      <p:ext uri="{BB962C8B-B14F-4D97-AF65-F5344CB8AC3E}">
        <p14:creationId xmlns:p14="http://schemas.microsoft.com/office/powerpoint/2010/main" val="5017357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C2567-7B7D-4EFC-B846-BBFF6CCD1E34}"/>
              </a:ext>
            </a:extLst>
          </p:cNvPr>
          <p:cNvSpPr>
            <a:spLocks noGrp="1"/>
          </p:cNvSpPr>
          <p:nvPr>
            <p:ph type="title"/>
          </p:nvPr>
        </p:nvSpPr>
        <p:spPr/>
        <p:txBody>
          <a:bodyPr/>
          <a:lstStyle/>
          <a:p>
            <a:r>
              <a:rPr lang="en-US" dirty="0"/>
              <a:t>Protocol Level Cheats</a:t>
            </a:r>
          </a:p>
        </p:txBody>
      </p:sp>
      <p:sp>
        <p:nvSpPr>
          <p:cNvPr id="3" name="Content Placeholder 2">
            <a:extLst>
              <a:ext uri="{FF2B5EF4-FFF2-40B4-BE49-F238E27FC236}">
                <a16:creationId xmlns:a16="http://schemas.microsoft.com/office/drawing/2014/main" id="{46957977-0DD5-4D75-A599-D9E4A76DD6CA}"/>
              </a:ext>
            </a:extLst>
          </p:cNvPr>
          <p:cNvSpPr>
            <a:spLocks noGrp="1"/>
          </p:cNvSpPr>
          <p:nvPr>
            <p:ph idx="1"/>
          </p:nvPr>
        </p:nvSpPr>
        <p:spPr/>
        <p:txBody>
          <a:bodyPr>
            <a:normAutofit fontScale="92500" lnSpcReduction="20000"/>
          </a:bodyPr>
          <a:lstStyle/>
          <a:p>
            <a:r>
              <a:rPr lang="en-US" dirty="0"/>
              <a:t>Involves the process of interfering with the packets sent and received by the game</a:t>
            </a:r>
          </a:p>
          <a:p>
            <a:r>
              <a:rPr lang="en-US" dirty="0"/>
              <a:t>Suppressed Update</a:t>
            </a:r>
          </a:p>
          <a:p>
            <a:pPr lvl="1"/>
            <a:r>
              <a:rPr lang="en-US" dirty="0"/>
              <a:t>Dead Reckoning is normally used to account for lost packets under normal operation</a:t>
            </a:r>
          </a:p>
          <a:p>
            <a:pPr lvl="2"/>
            <a:r>
              <a:rPr lang="en-US" dirty="0"/>
              <a:t>Players can drop n packets before they are disconnected from the game</a:t>
            </a:r>
          </a:p>
          <a:p>
            <a:pPr lvl="2"/>
            <a:r>
              <a:rPr lang="en-US" dirty="0"/>
              <a:t>Cheaters purposely do not send n-1 packets, but accept opponent packets</a:t>
            </a:r>
          </a:p>
          <a:p>
            <a:pPr lvl="2"/>
            <a:r>
              <a:rPr lang="en-US" dirty="0"/>
              <a:t>On the nth packet, cheaters send their packet, after knowing exactly what their opponent is doing</a:t>
            </a:r>
          </a:p>
          <a:p>
            <a:pPr lvl="1"/>
            <a:r>
              <a:rPr lang="en-US" dirty="0"/>
              <a:t>Prevented by making Dead Reckoning authoritative</a:t>
            </a:r>
          </a:p>
          <a:p>
            <a:pPr lvl="2"/>
            <a:r>
              <a:rPr lang="en-US" dirty="0"/>
              <a:t>Disadvantages slow connections</a:t>
            </a:r>
          </a:p>
          <a:p>
            <a:pPr lvl="1"/>
            <a:r>
              <a:rPr lang="en-US" dirty="0"/>
              <a:t>In P2P connections, update timestamps are monitored against delay, cheaters are shown by late update timestamps (Slow connections too, potential false positive)</a:t>
            </a:r>
          </a:p>
        </p:txBody>
      </p:sp>
    </p:spTree>
    <p:extLst>
      <p:ext uri="{BB962C8B-B14F-4D97-AF65-F5344CB8AC3E}">
        <p14:creationId xmlns:p14="http://schemas.microsoft.com/office/powerpoint/2010/main" val="30218502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636AC-5079-4C52-A6D7-A26B31F16573}"/>
              </a:ext>
            </a:extLst>
          </p:cNvPr>
          <p:cNvSpPr>
            <a:spLocks noGrp="1"/>
          </p:cNvSpPr>
          <p:nvPr>
            <p:ph type="title"/>
          </p:nvPr>
        </p:nvSpPr>
        <p:spPr/>
        <p:txBody>
          <a:bodyPr/>
          <a:lstStyle/>
          <a:p>
            <a:r>
              <a:rPr lang="en-US" dirty="0"/>
              <a:t>Protocol Level Cheats</a:t>
            </a:r>
          </a:p>
        </p:txBody>
      </p:sp>
      <p:sp>
        <p:nvSpPr>
          <p:cNvPr id="3" name="Content Placeholder 2">
            <a:extLst>
              <a:ext uri="{FF2B5EF4-FFF2-40B4-BE49-F238E27FC236}">
                <a16:creationId xmlns:a16="http://schemas.microsoft.com/office/drawing/2014/main" id="{A158770D-EABB-44CC-BC57-C2F690986DD4}"/>
              </a:ext>
            </a:extLst>
          </p:cNvPr>
          <p:cNvSpPr>
            <a:spLocks noGrp="1"/>
          </p:cNvSpPr>
          <p:nvPr>
            <p:ph idx="1"/>
          </p:nvPr>
        </p:nvSpPr>
        <p:spPr/>
        <p:txBody>
          <a:bodyPr>
            <a:normAutofit fontScale="85000" lnSpcReduction="10000"/>
          </a:bodyPr>
          <a:lstStyle/>
          <a:p>
            <a:r>
              <a:rPr lang="en-US" dirty="0"/>
              <a:t>Fixed Delay</a:t>
            </a:r>
          </a:p>
          <a:p>
            <a:pPr lvl="1"/>
            <a:r>
              <a:rPr lang="en-US" dirty="0"/>
              <a:t>Discovered in Madden NFL Football</a:t>
            </a:r>
          </a:p>
          <a:p>
            <a:pPr lvl="1"/>
            <a:r>
              <a:rPr lang="en-US" dirty="0"/>
              <a:t>Cheaters set a fixed delay for all outgoing packets, but receive all packets quickly</a:t>
            </a:r>
          </a:p>
          <a:p>
            <a:pPr lvl="2"/>
            <a:r>
              <a:rPr lang="en-US" dirty="0"/>
              <a:t>Unlike Suppressed Update, packets are only delayed, not dropped entirely</a:t>
            </a:r>
          </a:p>
          <a:p>
            <a:r>
              <a:rPr lang="en-US" dirty="0"/>
              <a:t>Inconsistency</a:t>
            </a:r>
          </a:p>
          <a:p>
            <a:pPr lvl="1"/>
            <a:r>
              <a:rPr lang="en-US" dirty="0"/>
              <a:t>Cheaters send different updates to different opponents</a:t>
            </a:r>
          </a:p>
          <a:p>
            <a:pPr lvl="1"/>
            <a:r>
              <a:rPr lang="en-US" dirty="0"/>
              <a:t>Honest players have their game states corrupted, and get removed from the game</a:t>
            </a:r>
          </a:p>
          <a:p>
            <a:pPr lvl="1"/>
            <a:r>
              <a:rPr lang="en-US" dirty="0"/>
              <a:t>Prevention involves all updates being sent to a trusted authority, and verifying there is no inconsistency in updates</a:t>
            </a:r>
          </a:p>
          <a:p>
            <a:pPr lvl="2"/>
            <a:r>
              <a:rPr lang="en-US" dirty="0"/>
              <a:t>Multiple cheaters using this method could create bias and appear legitimate!</a:t>
            </a:r>
          </a:p>
        </p:txBody>
      </p:sp>
    </p:spTree>
    <p:extLst>
      <p:ext uri="{BB962C8B-B14F-4D97-AF65-F5344CB8AC3E}">
        <p14:creationId xmlns:p14="http://schemas.microsoft.com/office/powerpoint/2010/main" val="29346262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4F54E-EADF-489B-B6F1-A9213E0F104A}"/>
              </a:ext>
            </a:extLst>
          </p:cNvPr>
          <p:cNvSpPr>
            <a:spLocks noGrp="1"/>
          </p:cNvSpPr>
          <p:nvPr>
            <p:ph type="title"/>
          </p:nvPr>
        </p:nvSpPr>
        <p:spPr/>
        <p:txBody>
          <a:bodyPr/>
          <a:lstStyle/>
          <a:p>
            <a:r>
              <a:rPr lang="en-US" dirty="0"/>
              <a:t>Protocol Level Cheats</a:t>
            </a:r>
          </a:p>
        </p:txBody>
      </p:sp>
      <p:sp>
        <p:nvSpPr>
          <p:cNvPr id="3" name="Content Placeholder 2">
            <a:extLst>
              <a:ext uri="{FF2B5EF4-FFF2-40B4-BE49-F238E27FC236}">
                <a16:creationId xmlns:a16="http://schemas.microsoft.com/office/drawing/2014/main" id="{395B66DE-F8A6-46EB-82F2-4475424C6502}"/>
              </a:ext>
            </a:extLst>
          </p:cNvPr>
          <p:cNvSpPr>
            <a:spLocks noGrp="1"/>
          </p:cNvSpPr>
          <p:nvPr>
            <p:ph idx="1"/>
          </p:nvPr>
        </p:nvSpPr>
        <p:spPr/>
        <p:txBody>
          <a:bodyPr>
            <a:normAutofit fontScale="85000" lnSpcReduction="10000"/>
          </a:bodyPr>
          <a:lstStyle/>
          <a:p>
            <a:r>
              <a:rPr lang="en-US" dirty="0"/>
              <a:t>Timestamp</a:t>
            </a:r>
          </a:p>
          <a:p>
            <a:pPr lvl="1"/>
            <a:r>
              <a:rPr lang="en-US" dirty="0"/>
              <a:t>Many games allow untrusted clients to time stamp their updates, therefore sending updates in a specific order</a:t>
            </a:r>
          </a:p>
          <a:p>
            <a:pPr lvl="1"/>
            <a:r>
              <a:rPr lang="en-US" dirty="0"/>
              <a:t>Cheaters can timestamp their updates to the past, and perform actions after seeing their opponents moves</a:t>
            </a:r>
          </a:p>
          <a:p>
            <a:pPr lvl="1"/>
            <a:r>
              <a:rPr lang="en-US" dirty="0"/>
              <a:t>Prevented by time stamping at the server rather than the client</a:t>
            </a:r>
          </a:p>
          <a:p>
            <a:r>
              <a:rPr lang="en-US" dirty="0"/>
              <a:t>Spoofing</a:t>
            </a:r>
          </a:p>
          <a:p>
            <a:pPr lvl="1"/>
            <a:r>
              <a:rPr lang="en-US" dirty="0"/>
              <a:t>Cheaters sends a message pretending to be a different player</a:t>
            </a:r>
          </a:p>
          <a:p>
            <a:pPr lvl="2"/>
            <a:r>
              <a:rPr lang="en-US" dirty="0"/>
              <a:t>Player A sends an update as Player B causing them to drop all their items</a:t>
            </a:r>
          </a:p>
          <a:p>
            <a:pPr lvl="1"/>
            <a:r>
              <a:rPr lang="en-US" dirty="0"/>
              <a:t>Prevented by digitally signing or encrypting updates</a:t>
            </a:r>
          </a:p>
        </p:txBody>
      </p:sp>
    </p:spTree>
    <p:extLst>
      <p:ext uri="{BB962C8B-B14F-4D97-AF65-F5344CB8AC3E}">
        <p14:creationId xmlns:p14="http://schemas.microsoft.com/office/powerpoint/2010/main" val="24942867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B75F3-1AA8-4275-BA67-FBC683341128}"/>
              </a:ext>
            </a:extLst>
          </p:cNvPr>
          <p:cNvSpPr>
            <a:spLocks noGrp="1"/>
          </p:cNvSpPr>
          <p:nvPr>
            <p:ph type="title"/>
          </p:nvPr>
        </p:nvSpPr>
        <p:spPr/>
        <p:txBody>
          <a:bodyPr/>
          <a:lstStyle/>
          <a:p>
            <a:r>
              <a:rPr lang="en-US" dirty="0"/>
              <a:t>Protocol Level Cheats</a:t>
            </a:r>
          </a:p>
        </p:txBody>
      </p:sp>
      <p:sp>
        <p:nvSpPr>
          <p:cNvPr id="3" name="Content Placeholder 2">
            <a:extLst>
              <a:ext uri="{FF2B5EF4-FFF2-40B4-BE49-F238E27FC236}">
                <a16:creationId xmlns:a16="http://schemas.microsoft.com/office/drawing/2014/main" id="{3CAFFC46-6551-4E75-84E6-26C15D3A6BD0}"/>
              </a:ext>
            </a:extLst>
          </p:cNvPr>
          <p:cNvSpPr>
            <a:spLocks noGrp="1"/>
          </p:cNvSpPr>
          <p:nvPr>
            <p:ph idx="1"/>
          </p:nvPr>
        </p:nvSpPr>
        <p:spPr/>
        <p:txBody>
          <a:bodyPr/>
          <a:lstStyle/>
          <a:p>
            <a:r>
              <a:rPr lang="en-US" dirty="0"/>
              <a:t>Replay</a:t>
            </a:r>
          </a:p>
          <a:p>
            <a:pPr lvl="1"/>
            <a:r>
              <a:rPr lang="en-US" dirty="0"/>
              <a:t>Cheaters receive digitally signed or encrypted copies of another player’s updates, and then resends them causing the player to repeat those actions</a:t>
            </a:r>
          </a:p>
          <a:p>
            <a:pPr lvl="2"/>
            <a:r>
              <a:rPr lang="en-US" dirty="0"/>
              <a:t>If the updates are signed or encrypted, they will be assumed valid!</a:t>
            </a:r>
          </a:p>
          <a:p>
            <a:pPr lvl="1"/>
            <a:r>
              <a:rPr lang="en-US" dirty="0"/>
              <a:t>Prevented by assigning sequence numbers to updates</a:t>
            </a:r>
          </a:p>
          <a:p>
            <a:r>
              <a:rPr lang="en-US" dirty="0"/>
              <a:t>Blind Opponent</a:t>
            </a:r>
          </a:p>
          <a:p>
            <a:pPr lvl="1"/>
            <a:r>
              <a:rPr lang="en-US" dirty="0"/>
              <a:t>Cheaters purposely drop updates to specific opponents while still accepting updates</a:t>
            </a:r>
          </a:p>
        </p:txBody>
      </p:sp>
    </p:spTree>
    <p:extLst>
      <p:ext uri="{BB962C8B-B14F-4D97-AF65-F5344CB8AC3E}">
        <p14:creationId xmlns:p14="http://schemas.microsoft.com/office/powerpoint/2010/main" val="13145277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7FC87-4CCB-462B-BA86-FC5B0BE94AD3}"/>
              </a:ext>
            </a:extLst>
          </p:cNvPr>
          <p:cNvSpPr>
            <a:spLocks noGrp="1"/>
          </p:cNvSpPr>
          <p:nvPr>
            <p:ph type="title"/>
          </p:nvPr>
        </p:nvSpPr>
        <p:spPr/>
        <p:txBody>
          <a:bodyPr/>
          <a:lstStyle/>
          <a:p>
            <a:r>
              <a:rPr lang="en-US" dirty="0"/>
              <a:t>Networked Games Overview</a:t>
            </a:r>
          </a:p>
        </p:txBody>
      </p:sp>
      <p:sp>
        <p:nvSpPr>
          <p:cNvPr id="3" name="Content Placeholder 2">
            <a:extLst>
              <a:ext uri="{FF2B5EF4-FFF2-40B4-BE49-F238E27FC236}">
                <a16:creationId xmlns:a16="http://schemas.microsoft.com/office/drawing/2014/main" id="{960B1A5A-94F0-4A38-BDDE-222FEA01862E}"/>
              </a:ext>
            </a:extLst>
          </p:cNvPr>
          <p:cNvSpPr>
            <a:spLocks noGrp="1"/>
          </p:cNvSpPr>
          <p:nvPr>
            <p:ph idx="1"/>
          </p:nvPr>
        </p:nvSpPr>
        <p:spPr/>
        <p:txBody>
          <a:bodyPr/>
          <a:lstStyle/>
          <a:p>
            <a:r>
              <a:rPr lang="en-US" dirty="0"/>
              <a:t>Online games are based in a Collaborative Virtual Environment, which is replicated at each host computer to allow for interactivity between players</a:t>
            </a:r>
          </a:p>
          <a:p>
            <a:r>
              <a:rPr lang="en-US" dirty="0"/>
              <a:t>The states of these replicas must be consistent in order to achieve playability</a:t>
            </a:r>
          </a:p>
          <a:p>
            <a:pPr lvl="1"/>
            <a:r>
              <a:rPr lang="en-US" dirty="0"/>
              <a:t>As players take actions, it affects the state of the environment, which must be updated in the replicas of the other players</a:t>
            </a:r>
          </a:p>
          <a:p>
            <a:r>
              <a:rPr lang="en-US" dirty="0"/>
              <a:t>Network Latency becomes essential</a:t>
            </a:r>
          </a:p>
          <a:p>
            <a:pPr lvl="1"/>
            <a:r>
              <a:rPr lang="en-US" dirty="0"/>
              <a:t>A battle between consistency and responsiveness </a:t>
            </a:r>
          </a:p>
        </p:txBody>
      </p:sp>
    </p:spTree>
    <p:extLst>
      <p:ext uri="{BB962C8B-B14F-4D97-AF65-F5344CB8AC3E}">
        <p14:creationId xmlns:p14="http://schemas.microsoft.com/office/powerpoint/2010/main" val="129805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A932D-9AE7-4A30-AF26-A32891B416D7}"/>
              </a:ext>
            </a:extLst>
          </p:cNvPr>
          <p:cNvSpPr>
            <a:spLocks noGrp="1"/>
          </p:cNvSpPr>
          <p:nvPr>
            <p:ph type="title"/>
          </p:nvPr>
        </p:nvSpPr>
        <p:spPr/>
        <p:txBody>
          <a:bodyPr/>
          <a:lstStyle/>
          <a:p>
            <a:r>
              <a:rPr lang="en-US" dirty="0"/>
              <a:t>Cheat Prevention Protocols</a:t>
            </a:r>
          </a:p>
        </p:txBody>
      </p:sp>
      <p:sp>
        <p:nvSpPr>
          <p:cNvPr id="3" name="Content Placeholder 2">
            <a:extLst>
              <a:ext uri="{FF2B5EF4-FFF2-40B4-BE49-F238E27FC236}">
                <a16:creationId xmlns:a16="http://schemas.microsoft.com/office/drawing/2014/main" id="{BA739D18-8746-422A-97E9-B1856BAB1490}"/>
              </a:ext>
            </a:extLst>
          </p:cNvPr>
          <p:cNvSpPr>
            <a:spLocks noGrp="1"/>
          </p:cNvSpPr>
          <p:nvPr>
            <p:ph idx="1"/>
          </p:nvPr>
        </p:nvSpPr>
        <p:spPr/>
        <p:txBody>
          <a:bodyPr>
            <a:normAutofit fontScale="85000" lnSpcReduction="20000"/>
          </a:bodyPr>
          <a:lstStyle/>
          <a:p>
            <a:r>
              <a:rPr lang="en-US" dirty="0"/>
              <a:t>Lockstep (Previously Defined)</a:t>
            </a:r>
          </a:p>
          <a:p>
            <a:pPr lvl="1"/>
            <a:r>
              <a:rPr lang="en-US" dirty="0"/>
              <a:t>Delay occurs until all updates are received and distributed at the same time</a:t>
            </a:r>
          </a:p>
          <a:p>
            <a:pPr lvl="1"/>
            <a:r>
              <a:rPr lang="en-US" dirty="0"/>
              <a:t>Moves are sent as a hash or an encrypted copy</a:t>
            </a:r>
          </a:p>
          <a:p>
            <a:pPr lvl="2"/>
            <a:r>
              <a:rPr lang="en-US" dirty="0"/>
              <a:t>Does not prevent inconsistency</a:t>
            </a:r>
          </a:p>
          <a:p>
            <a:pPr lvl="1"/>
            <a:r>
              <a:rPr lang="en-US" dirty="0"/>
              <a:t>“Unacceptably Slow”</a:t>
            </a:r>
          </a:p>
          <a:p>
            <a:r>
              <a:rPr lang="en-US" dirty="0"/>
              <a:t>Asynchronous Synchronization</a:t>
            </a:r>
          </a:p>
          <a:p>
            <a:pPr lvl="1"/>
            <a:r>
              <a:rPr lang="en-US" dirty="0"/>
              <a:t>Lockstep, but only with players in their AOI</a:t>
            </a:r>
          </a:p>
          <a:p>
            <a:pPr lvl="1"/>
            <a:r>
              <a:rPr lang="en-US" dirty="0"/>
              <a:t>Game is still slow, but faster than Lockstep</a:t>
            </a:r>
          </a:p>
          <a:p>
            <a:pPr lvl="1"/>
            <a:r>
              <a:rPr lang="en-US" dirty="0"/>
              <a:t>Griefers can increase delay intentionally</a:t>
            </a:r>
          </a:p>
          <a:p>
            <a:pPr lvl="2"/>
            <a:r>
              <a:rPr lang="en-US" dirty="0"/>
              <a:t>Still does not prevent Inconsistency</a:t>
            </a:r>
          </a:p>
        </p:txBody>
      </p:sp>
    </p:spTree>
    <p:extLst>
      <p:ext uri="{BB962C8B-B14F-4D97-AF65-F5344CB8AC3E}">
        <p14:creationId xmlns:p14="http://schemas.microsoft.com/office/powerpoint/2010/main" val="20089504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40018-4F26-4D4F-87F6-1AF69BB91DAB}"/>
              </a:ext>
            </a:extLst>
          </p:cNvPr>
          <p:cNvSpPr>
            <a:spLocks noGrp="1"/>
          </p:cNvSpPr>
          <p:nvPr>
            <p:ph type="title"/>
          </p:nvPr>
        </p:nvSpPr>
        <p:spPr/>
        <p:txBody>
          <a:bodyPr/>
          <a:lstStyle/>
          <a:p>
            <a:r>
              <a:rPr lang="en-US" dirty="0"/>
              <a:t>Cheat Prevention Protocols</a:t>
            </a:r>
          </a:p>
        </p:txBody>
      </p:sp>
      <p:sp>
        <p:nvSpPr>
          <p:cNvPr id="3" name="Content Placeholder 2">
            <a:extLst>
              <a:ext uri="{FF2B5EF4-FFF2-40B4-BE49-F238E27FC236}">
                <a16:creationId xmlns:a16="http://schemas.microsoft.com/office/drawing/2014/main" id="{E198B18B-10A2-4005-A845-4C27DF7DFB1A}"/>
              </a:ext>
            </a:extLst>
          </p:cNvPr>
          <p:cNvSpPr>
            <a:spLocks noGrp="1"/>
          </p:cNvSpPr>
          <p:nvPr>
            <p:ph idx="1"/>
          </p:nvPr>
        </p:nvSpPr>
        <p:spPr/>
        <p:txBody>
          <a:bodyPr>
            <a:normAutofit fontScale="77500" lnSpcReduction="20000"/>
          </a:bodyPr>
          <a:lstStyle/>
          <a:p>
            <a:r>
              <a:rPr lang="en-US" dirty="0"/>
              <a:t>Sliding Pipeline</a:t>
            </a:r>
          </a:p>
          <a:p>
            <a:pPr lvl="1"/>
            <a:r>
              <a:rPr lang="en-US" dirty="0"/>
              <a:t>Another form of Lockstep!</a:t>
            </a:r>
          </a:p>
          <a:p>
            <a:pPr lvl="2"/>
            <a:r>
              <a:rPr lang="en-US" dirty="0"/>
              <a:t>Updates are pipelined and dead reckoned</a:t>
            </a:r>
          </a:p>
          <a:p>
            <a:pPr lvl="1"/>
            <a:r>
              <a:rPr lang="en-US" dirty="0"/>
              <a:t>Delay between players is constantly monitored to determine maximum allowable delay, and preventing timestamping</a:t>
            </a:r>
          </a:p>
          <a:p>
            <a:pPr lvl="2"/>
            <a:r>
              <a:rPr lang="en-US" dirty="0"/>
              <a:t>Cannot differentiate between cheating and bad connections</a:t>
            </a:r>
          </a:p>
          <a:p>
            <a:pPr lvl="1"/>
            <a:r>
              <a:rPr lang="en-US" dirty="0"/>
              <a:t>Solves Timestamp, Suppressed Update, and Blind Opponent</a:t>
            </a:r>
          </a:p>
          <a:p>
            <a:r>
              <a:rPr lang="en-US" dirty="0"/>
              <a:t>New Event Ordering</a:t>
            </a:r>
          </a:p>
          <a:p>
            <a:pPr lvl="1"/>
            <a:r>
              <a:rPr lang="en-US" dirty="0"/>
              <a:t>Players must send updates to more than half the players within a time limit</a:t>
            </a:r>
          </a:p>
          <a:p>
            <a:pPr lvl="1"/>
            <a:r>
              <a:rPr lang="en-US" dirty="0"/>
              <a:t>Late updates are discarded</a:t>
            </a:r>
          </a:p>
          <a:p>
            <a:pPr lvl="1"/>
            <a:r>
              <a:rPr lang="en-US" dirty="0"/>
              <a:t>Secure Event Agreement: NEO but with cryptology!</a:t>
            </a:r>
          </a:p>
        </p:txBody>
      </p:sp>
    </p:spTree>
    <p:extLst>
      <p:ext uri="{BB962C8B-B14F-4D97-AF65-F5344CB8AC3E}">
        <p14:creationId xmlns:p14="http://schemas.microsoft.com/office/powerpoint/2010/main" val="40617024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8F7A0-240A-43CD-9298-7CF14450F955}"/>
              </a:ext>
            </a:extLst>
          </p:cNvPr>
          <p:cNvSpPr>
            <a:spLocks noGrp="1"/>
          </p:cNvSpPr>
          <p:nvPr>
            <p:ph type="title"/>
          </p:nvPr>
        </p:nvSpPr>
        <p:spPr/>
        <p:txBody>
          <a:bodyPr/>
          <a:lstStyle/>
          <a:p>
            <a:r>
              <a:rPr lang="en-US" dirty="0"/>
              <a:t>Cheat Prevention Protocols</a:t>
            </a:r>
          </a:p>
        </p:txBody>
      </p:sp>
      <p:sp>
        <p:nvSpPr>
          <p:cNvPr id="3" name="Content Placeholder 2">
            <a:extLst>
              <a:ext uri="{FF2B5EF4-FFF2-40B4-BE49-F238E27FC236}">
                <a16:creationId xmlns:a16="http://schemas.microsoft.com/office/drawing/2014/main" id="{BB1C4B88-DFA7-4B27-AB29-D63BCF164B26}"/>
              </a:ext>
            </a:extLst>
          </p:cNvPr>
          <p:cNvSpPr>
            <a:spLocks noGrp="1"/>
          </p:cNvSpPr>
          <p:nvPr>
            <p:ph idx="1"/>
          </p:nvPr>
        </p:nvSpPr>
        <p:spPr/>
        <p:txBody>
          <a:bodyPr>
            <a:normAutofit fontScale="92500" lnSpcReduction="20000"/>
          </a:bodyPr>
          <a:lstStyle/>
          <a:p>
            <a:r>
              <a:rPr lang="en-US" dirty="0"/>
              <a:t>Referee Anti-Cheat Scheme</a:t>
            </a:r>
          </a:p>
          <a:p>
            <a:pPr lvl="1"/>
            <a:r>
              <a:rPr lang="en-US" dirty="0"/>
              <a:t>Trusted central server receives, simulates, and validates all client updates to prevent cheating</a:t>
            </a:r>
          </a:p>
          <a:p>
            <a:pPr lvl="1"/>
            <a:r>
              <a:rPr lang="en-US" dirty="0"/>
              <a:t>Peers can exchange updates directly, reducing bandwidth and processing requirements</a:t>
            </a:r>
          </a:p>
          <a:p>
            <a:pPr lvl="1"/>
            <a:r>
              <a:rPr lang="en-US" dirty="0"/>
              <a:t>Updates are not routed through the referee</a:t>
            </a:r>
          </a:p>
          <a:p>
            <a:pPr lvl="2"/>
            <a:r>
              <a:rPr lang="en-US" dirty="0"/>
              <a:t>Delay between peers is reduced</a:t>
            </a:r>
          </a:p>
          <a:p>
            <a:pPr lvl="2"/>
            <a:r>
              <a:rPr lang="en-US" dirty="0"/>
              <a:t>Responsiveness increases</a:t>
            </a:r>
          </a:p>
          <a:p>
            <a:pPr lvl="1"/>
            <a:r>
              <a:rPr lang="en-US" dirty="0"/>
              <a:t>Peer-Referee-Peer or Peer-Peer models</a:t>
            </a:r>
          </a:p>
          <a:p>
            <a:pPr lvl="2"/>
            <a:r>
              <a:rPr lang="en-US" dirty="0"/>
              <a:t>PRP routes all updates through the referee</a:t>
            </a:r>
          </a:p>
          <a:p>
            <a:pPr lvl="2"/>
            <a:r>
              <a:rPr lang="en-US" dirty="0"/>
              <a:t>PP sends updates between peers, and copies updates to the referee</a:t>
            </a:r>
          </a:p>
          <a:p>
            <a:pPr lvl="3"/>
            <a:r>
              <a:rPr lang="en-US" dirty="0"/>
              <a:t>RACS punishes cheaters or slow players by making them use PRP</a:t>
            </a:r>
          </a:p>
        </p:txBody>
      </p:sp>
    </p:spTree>
    <p:extLst>
      <p:ext uri="{BB962C8B-B14F-4D97-AF65-F5344CB8AC3E}">
        <p14:creationId xmlns:p14="http://schemas.microsoft.com/office/powerpoint/2010/main" val="5213482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F593B-66F2-4A59-A6DF-F736435CCBFC}"/>
              </a:ext>
            </a:extLst>
          </p:cNvPr>
          <p:cNvSpPr>
            <a:spLocks noGrp="1"/>
          </p:cNvSpPr>
          <p:nvPr>
            <p:ph type="title"/>
          </p:nvPr>
        </p:nvSpPr>
        <p:spPr/>
        <p:txBody>
          <a:bodyPr/>
          <a:lstStyle/>
          <a:p>
            <a:r>
              <a:rPr lang="en-US" dirty="0"/>
              <a:t>What did we learn today?</a:t>
            </a:r>
          </a:p>
        </p:txBody>
      </p:sp>
      <p:sp>
        <p:nvSpPr>
          <p:cNvPr id="3" name="Content Placeholder 2">
            <a:extLst>
              <a:ext uri="{FF2B5EF4-FFF2-40B4-BE49-F238E27FC236}">
                <a16:creationId xmlns:a16="http://schemas.microsoft.com/office/drawing/2014/main" id="{0436A3A7-8A33-4CFF-9EFD-A47505E077A6}"/>
              </a:ext>
            </a:extLst>
          </p:cNvPr>
          <p:cNvSpPr>
            <a:spLocks noGrp="1"/>
          </p:cNvSpPr>
          <p:nvPr>
            <p:ph idx="1"/>
          </p:nvPr>
        </p:nvSpPr>
        <p:spPr/>
        <p:txBody>
          <a:bodyPr>
            <a:normAutofit fontScale="92500" lnSpcReduction="10000"/>
          </a:bodyPr>
          <a:lstStyle/>
          <a:p>
            <a:r>
              <a:rPr lang="en-US" dirty="0"/>
              <a:t>Lag causes games to be unfair</a:t>
            </a:r>
          </a:p>
          <a:p>
            <a:pPr lvl="1"/>
            <a:r>
              <a:rPr lang="en-US" dirty="0"/>
              <a:t>Games use synchronization techniques to attempt to compensate for lag</a:t>
            </a:r>
          </a:p>
          <a:p>
            <a:pPr lvl="2"/>
            <a:r>
              <a:rPr lang="en-US" dirty="0"/>
              <a:t>Delay updates, then send them out at the same time</a:t>
            </a:r>
          </a:p>
          <a:p>
            <a:pPr lvl="3"/>
            <a:r>
              <a:rPr lang="en-US" dirty="0"/>
              <a:t>Slow</a:t>
            </a:r>
          </a:p>
          <a:p>
            <a:pPr lvl="2"/>
            <a:r>
              <a:rPr lang="en-US" dirty="0"/>
              <a:t>Guess what happens next, and fix it when the update comes in</a:t>
            </a:r>
          </a:p>
          <a:p>
            <a:pPr lvl="3"/>
            <a:r>
              <a:rPr lang="en-US" dirty="0"/>
              <a:t>Causes inconsistency</a:t>
            </a:r>
          </a:p>
          <a:p>
            <a:r>
              <a:rPr lang="en-US" dirty="0"/>
              <a:t>Cheaters can remove, delay, or manipulate packets to cheat</a:t>
            </a:r>
          </a:p>
          <a:p>
            <a:pPr lvl="1"/>
            <a:r>
              <a:rPr lang="en-US" dirty="0"/>
              <a:t>Architecture and Latency techniques are used to counteract cheaters</a:t>
            </a:r>
          </a:p>
          <a:p>
            <a:pPr lvl="2"/>
            <a:r>
              <a:rPr lang="en-US" dirty="0"/>
              <a:t>Not all techniques solve all problems, which is why we still have cheaters</a:t>
            </a:r>
          </a:p>
        </p:txBody>
      </p:sp>
    </p:spTree>
    <p:extLst>
      <p:ext uri="{BB962C8B-B14F-4D97-AF65-F5344CB8AC3E}">
        <p14:creationId xmlns:p14="http://schemas.microsoft.com/office/powerpoint/2010/main" val="13542027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97473-BDBF-4083-AFDC-26EFD63E1D16}"/>
              </a:ext>
            </a:extLst>
          </p:cNvPr>
          <p:cNvSpPr>
            <a:spLocks noGrp="1"/>
          </p:cNvSpPr>
          <p:nvPr>
            <p:ph type="title"/>
          </p:nvPr>
        </p:nvSpPr>
        <p:spPr/>
        <p:txBody>
          <a:bodyPr/>
          <a:lstStyle/>
          <a:p>
            <a:r>
              <a:rPr lang="en-US" dirty="0"/>
              <a:t>Works Cited</a:t>
            </a:r>
          </a:p>
        </p:txBody>
      </p:sp>
      <p:sp>
        <p:nvSpPr>
          <p:cNvPr id="3" name="Content Placeholder 2">
            <a:extLst>
              <a:ext uri="{FF2B5EF4-FFF2-40B4-BE49-F238E27FC236}">
                <a16:creationId xmlns:a16="http://schemas.microsoft.com/office/drawing/2014/main" id="{A7BCFAAC-8986-4A0E-BD57-CD7CC11BB539}"/>
              </a:ext>
            </a:extLst>
          </p:cNvPr>
          <p:cNvSpPr>
            <a:spLocks noGrp="1"/>
          </p:cNvSpPr>
          <p:nvPr>
            <p:ph idx="1"/>
          </p:nvPr>
        </p:nvSpPr>
        <p:spPr/>
        <p:txBody>
          <a:bodyPr>
            <a:normAutofit fontScale="92500" lnSpcReduction="10000"/>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Xinbo Jiang, F. Safaei and P. Boustead, "Latency and scalability: a survey of issues and techniques for supporting networked games," 2005 13th IEEE International Conference on Networks Jointly held with the 2005 IEEE 7th Malaysia International Conf on Communic, 2005, pp. 6 pp.-, doi: 10.1109/ICON.2005.1635458.</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A. Kaiser, D. Maggiorini, N. Achir and K. Boussetta, "On the Objective Evaluation of Real-Time Networked Games," GLOBECOM 2009 - 2009 IEEE Global Telecommunications Conference, 2009, pp. 1-5, doi: 10.1109/GLOCOM.2009.5426032.</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Steven Daniel Webb and Sieteng Soh. 2007. Cheating in networked computer games: a review. In </a:t>
            </a:r>
            <a:r>
              <a:rPr lang="en-US" sz="1800" i="1" dirty="0">
                <a:effectLst/>
                <a:latin typeface="Calibri" panose="020F0502020204030204" pitchFamily="34" charset="0"/>
                <a:ea typeface="Calibri" panose="020F0502020204030204" pitchFamily="34" charset="0"/>
                <a:cs typeface="Times New Roman" panose="02020603050405020304" pitchFamily="18" charset="0"/>
              </a:rPr>
              <a:t>Proceedings of the 2nd international conference on Digital interactive media in entertainment and arts</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i="1" dirty="0">
                <a:effectLst/>
                <a:latin typeface="Calibri" panose="020F0502020204030204" pitchFamily="34" charset="0"/>
                <a:ea typeface="Calibri" panose="020F0502020204030204" pitchFamily="34" charset="0"/>
                <a:cs typeface="Times New Roman" panose="02020603050405020304" pitchFamily="18" charset="0"/>
              </a:rPr>
              <a:t>DIMEA '07</a:t>
            </a:r>
            <a:r>
              <a:rPr lang="en-US" sz="1800" dirty="0">
                <a:effectLst/>
                <a:latin typeface="Calibri" panose="020F0502020204030204" pitchFamily="34" charset="0"/>
                <a:ea typeface="Calibri" panose="020F0502020204030204" pitchFamily="34" charset="0"/>
                <a:cs typeface="Times New Roman" panose="02020603050405020304" pitchFamily="18" charset="0"/>
              </a:rPr>
              <a:t>). Association for Computing Machinery, New York, NY, USA, 105–112. DOI:https://doi.org/10.1145/1306813.1306839</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790056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40B31-03BB-43D7-BB1A-CF5801C47AA1}"/>
              </a:ext>
            </a:extLst>
          </p:cNvPr>
          <p:cNvSpPr>
            <a:spLocks noGrp="1"/>
          </p:cNvSpPr>
          <p:nvPr>
            <p:ph type="title"/>
          </p:nvPr>
        </p:nvSpPr>
        <p:spPr/>
        <p:txBody>
          <a:bodyPr/>
          <a:lstStyle/>
          <a:p>
            <a:r>
              <a:rPr lang="en-US"/>
              <a:t>Outline</a:t>
            </a:r>
            <a:endParaRPr lang="en-US" dirty="0"/>
          </a:p>
        </p:txBody>
      </p:sp>
      <p:sp>
        <p:nvSpPr>
          <p:cNvPr id="3" name="Content Placeholder 2">
            <a:extLst>
              <a:ext uri="{FF2B5EF4-FFF2-40B4-BE49-F238E27FC236}">
                <a16:creationId xmlns:a16="http://schemas.microsoft.com/office/drawing/2014/main" id="{C304B6A4-36B2-45DB-BDA3-A207BE3A1CCF}"/>
              </a:ext>
            </a:extLst>
          </p:cNvPr>
          <p:cNvSpPr>
            <a:spLocks noGrp="1"/>
          </p:cNvSpPr>
          <p:nvPr>
            <p:ph idx="1"/>
          </p:nvPr>
        </p:nvSpPr>
        <p:spPr/>
        <p:txBody>
          <a:bodyPr>
            <a:normAutofit fontScale="92500" lnSpcReduction="10000"/>
          </a:bodyPr>
          <a:lstStyle/>
          <a:p>
            <a:r>
              <a:rPr lang="en-US"/>
              <a:t>Prerequisite Information</a:t>
            </a:r>
          </a:p>
          <a:p>
            <a:pPr lvl="1"/>
            <a:r>
              <a:rPr lang="en-US"/>
              <a:t>Latency</a:t>
            </a:r>
          </a:p>
          <a:p>
            <a:pPr lvl="2"/>
            <a:r>
              <a:rPr lang="en-US"/>
              <a:t>How does it affect Online Games?</a:t>
            </a:r>
          </a:p>
          <a:p>
            <a:pPr lvl="2"/>
            <a:r>
              <a:rPr lang="en-US"/>
              <a:t>What do games do to fix latency issues?</a:t>
            </a:r>
          </a:p>
          <a:p>
            <a:pPr lvl="1"/>
            <a:r>
              <a:rPr lang="en-US"/>
              <a:t>Network Architecture</a:t>
            </a:r>
          </a:p>
          <a:p>
            <a:pPr lvl="2"/>
            <a:r>
              <a:rPr lang="en-US"/>
              <a:t>What is the server architecture of Online Games?</a:t>
            </a:r>
          </a:p>
          <a:p>
            <a:r>
              <a:rPr lang="en-US"/>
              <a:t>How do Computer Networks Affect your Gameplay?</a:t>
            </a:r>
          </a:p>
          <a:p>
            <a:pPr lvl="1"/>
            <a:r>
              <a:rPr lang="en-US"/>
              <a:t>Bad Connections</a:t>
            </a:r>
          </a:p>
          <a:p>
            <a:pPr lvl="1"/>
            <a:r>
              <a:rPr lang="en-US"/>
              <a:t>CHEATERS</a:t>
            </a:r>
            <a:endParaRPr lang="en-US" dirty="0"/>
          </a:p>
        </p:txBody>
      </p:sp>
    </p:spTree>
    <p:extLst>
      <p:ext uri="{BB962C8B-B14F-4D97-AF65-F5344CB8AC3E}">
        <p14:creationId xmlns:p14="http://schemas.microsoft.com/office/powerpoint/2010/main" val="810364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8B07C-3186-4EEF-87CE-11C8D9C2D8AA}"/>
              </a:ext>
            </a:extLst>
          </p:cNvPr>
          <p:cNvSpPr>
            <a:spLocks noGrp="1"/>
          </p:cNvSpPr>
          <p:nvPr>
            <p:ph type="title"/>
          </p:nvPr>
        </p:nvSpPr>
        <p:spPr/>
        <p:txBody>
          <a:bodyPr/>
          <a:lstStyle/>
          <a:p>
            <a:r>
              <a:rPr lang="en-US" dirty="0"/>
              <a:t>Latency Overview</a:t>
            </a:r>
          </a:p>
        </p:txBody>
      </p:sp>
      <p:sp>
        <p:nvSpPr>
          <p:cNvPr id="3" name="Content Placeholder 2">
            <a:extLst>
              <a:ext uri="{FF2B5EF4-FFF2-40B4-BE49-F238E27FC236}">
                <a16:creationId xmlns:a16="http://schemas.microsoft.com/office/drawing/2014/main" id="{48E76819-0410-4775-BCDA-88492D63B871}"/>
              </a:ext>
            </a:extLst>
          </p:cNvPr>
          <p:cNvSpPr>
            <a:spLocks noGrp="1"/>
          </p:cNvSpPr>
          <p:nvPr>
            <p:ph idx="1"/>
          </p:nvPr>
        </p:nvSpPr>
        <p:spPr/>
        <p:txBody>
          <a:bodyPr>
            <a:normAutofit fontScale="92500" lnSpcReduction="20000"/>
          </a:bodyPr>
          <a:lstStyle/>
          <a:p>
            <a:r>
              <a:rPr lang="en-US" dirty="0"/>
              <a:t>Consistency</a:t>
            </a:r>
          </a:p>
          <a:p>
            <a:pPr lvl="1"/>
            <a:r>
              <a:rPr lang="en-US" dirty="0"/>
              <a:t>Presentation – How similar are the replicas of the world between players?</a:t>
            </a:r>
          </a:p>
          <a:p>
            <a:pPr lvl="1"/>
            <a:r>
              <a:rPr lang="en-US" dirty="0"/>
              <a:t>Physics – How accurate are the virtual physics to our expectations?</a:t>
            </a:r>
          </a:p>
          <a:p>
            <a:pPr lvl="1"/>
            <a:r>
              <a:rPr lang="en-US" dirty="0"/>
              <a:t>Interaction – Consistency between user action and virtual reaction</a:t>
            </a:r>
          </a:p>
          <a:p>
            <a:r>
              <a:rPr lang="en-US" dirty="0"/>
              <a:t>Presentation and Interaction:</a:t>
            </a:r>
          </a:p>
          <a:p>
            <a:pPr lvl="1"/>
            <a:r>
              <a:rPr lang="en-US" dirty="0"/>
              <a:t>In an Online FPS (ex. Call of Duty): </a:t>
            </a:r>
          </a:p>
          <a:p>
            <a:pPr lvl="2"/>
            <a:r>
              <a:rPr lang="en-US" dirty="0"/>
              <a:t>Player A has a Latency of 100ms, who shoots at Player B, who is running 500 units perpendicular to Player A, Player A needs to shoot 50 units ahead of Player B due to the amount of time the shooting message takes to arrive at Player B’s replica of the game environment, who would be in a different location compared to where Player A sees.</a:t>
            </a:r>
          </a:p>
        </p:txBody>
      </p:sp>
    </p:spTree>
    <p:extLst>
      <p:ext uri="{BB962C8B-B14F-4D97-AF65-F5344CB8AC3E}">
        <p14:creationId xmlns:p14="http://schemas.microsoft.com/office/powerpoint/2010/main" val="4049977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1CC81-02D3-4536-BD19-695CE675AD9A}"/>
              </a:ext>
            </a:extLst>
          </p:cNvPr>
          <p:cNvSpPr>
            <a:spLocks noGrp="1"/>
          </p:cNvSpPr>
          <p:nvPr>
            <p:ph type="title"/>
          </p:nvPr>
        </p:nvSpPr>
        <p:spPr/>
        <p:txBody>
          <a:bodyPr/>
          <a:lstStyle/>
          <a:p>
            <a:r>
              <a:rPr lang="en-US" dirty="0"/>
              <a:t>Latency Overview</a:t>
            </a:r>
          </a:p>
        </p:txBody>
      </p:sp>
      <p:sp>
        <p:nvSpPr>
          <p:cNvPr id="3" name="Content Placeholder 2">
            <a:extLst>
              <a:ext uri="{FF2B5EF4-FFF2-40B4-BE49-F238E27FC236}">
                <a16:creationId xmlns:a16="http://schemas.microsoft.com/office/drawing/2014/main" id="{1387ABE0-24DE-426E-B696-2180D8182B30}"/>
              </a:ext>
            </a:extLst>
          </p:cNvPr>
          <p:cNvSpPr>
            <a:spLocks noGrp="1"/>
          </p:cNvSpPr>
          <p:nvPr>
            <p:ph idx="1"/>
          </p:nvPr>
        </p:nvSpPr>
        <p:spPr/>
        <p:txBody>
          <a:bodyPr>
            <a:normAutofit lnSpcReduction="10000"/>
          </a:bodyPr>
          <a:lstStyle/>
          <a:p>
            <a:r>
              <a:rPr lang="en-US" dirty="0"/>
              <a:t>Attempting to “repair” inconsistencies may cause unwanted artifacts</a:t>
            </a:r>
          </a:p>
          <a:p>
            <a:pPr lvl="1"/>
            <a:r>
              <a:rPr lang="en-US" dirty="0"/>
              <a:t>Player B getting hit while Player A shoots 50 units behind them</a:t>
            </a:r>
          </a:p>
          <a:p>
            <a:r>
              <a:rPr lang="en-US" dirty="0"/>
              <a:t>Thus, games use latency compensation techniques</a:t>
            </a:r>
          </a:p>
          <a:p>
            <a:pPr lvl="1"/>
            <a:r>
              <a:rPr lang="en-US" dirty="0"/>
              <a:t>Synchronization and Optimistic techniques</a:t>
            </a:r>
          </a:p>
          <a:p>
            <a:r>
              <a:rPr lang="en-US" dirty="0"/>
              <a:t>Attempting to synchronize game states can lead to increased response time, which can be undesirable</a:t>
            </a:r>
          </a:p>
          <a:p>
            <a:pPr lvl="1"/>
            <a:r>
              <a:rPr lang="en-US" dirty="0"/>
              <a:t>Player A inputs “shoot”, but the gun does not fire until the shoot command reaches other players. </a:t>
            </a:r>
          </a:p>
        </p:txBody>
      </p:sp>
    </p:spTree>
    <p:extLst>
      <p:ext uri="{BB962C8B-B14F-4D97-AF65-F5344CB8AC3E}">
        <p14:creationId xmlns:p14="http://schemas.microsoft.com/office/powerpoint/2010/main" val="2184789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BE79D-D1E8-45FD-9BA5-2880D281F267}"/>
              </a:ext>
            </a:extLst>
          </p:cNvPr>
          <p:cNvSpPr>
            <a:spLocks noGrp="1"/>
          </p:cNvSpPr>
          <p:nvPr>
            <p:ph type="title"/>
          </p:nvPr>
        </p:nvSpPr>
        <p:spPr/>
        <p:txBody>
          <a:bodyPr/>
          <a:lstStyle/>
          <a:p>
            <a:r>
              <a:rPr lang="en-US" dirty="0"/>
              <a:t>Latency Synchronization Techniques</a:t>
            </a:r>
          </a:p>
        </p:txBody>
      </p:sp>
      <p:sp>
        <p:nvSpPr>
          <p:cNvPr id="3" name="Content Placeholder 2">
            <a:extLst>
              <a:ext uri="{FF2B5EF4-FFF2-40B4-BE49-F238E27FC236}">
                <a16:creationId xmlns:a16="http://schemas.microsoft.com/office/drawing/2014/main" id="{8CEFD2B1-537E-4404-95E3-3B8B9CB9D7FC}"/>
              </a:ext>
            </a:extLst>
          </p:cNvPr>
          <p:cNvSpPr>
            <a:spLocks noGrp="1"/>
          </p:cNvSpPr>
          <p:nvPr>
            <p:ph idx="1"/>
          </p:nvPr>
        </p:nvSpPr>
        <p:spPr/>
        <p:txBody>
          <a:bodyPr>
            <a:normAutofit fontScale="92500" lnSpcReduction="20000"/>
          </a:bodyPr>
          <a:lstStyle/>
          <a:p>
            <a:r>
              <a:rPr lang="en-US" dirty="0"/>
              <a:t>Lockstep – When action is called by a host that would alter the game state, nothing occurs until the slowest host acknowledges the action</a:t>
            </a:r>
          </a:p>
          <a:p>
            <a:pPr lvl="1"/>
            <a:r>
              <a:rPr lang="en-US" dirty="0"/>
              <a:t>Synchronized Messaging Service is used to deliver actions between client and server</a:t>
            </a:r>
          </a:p>
          <a:p>
            <a:pPr lvl="2"/>
            <a:r>
              <a:rPr lang="en-US" dirty="0"/>
              <a:t>Server-side service module determines a delivery scheme that allows all clients to receive the message at the same time</a:t>
            </a:r>
          </a:p>
          <a:p>
            <a:pPr lvl="2"/>
            <a:r>
              <a:rPr lang="en-US" dirty="0"/>
              <a:t>Drawback: the slowest host slows affects the overall performance of the system</a:t>
            </a:r>
          </a:p>
          <a:p>
            <a:pPr lvl="1"/>
            <a:r>
              <a:rPr lang="en-US" dirty="0"/>
              <a:t>Bucket Synchronization – the game simulation is delayed some amount to balance consistency and response time</a:t>
            </a:r>
          </a:p>
          <a:p>
            <a:pPr lvl="2"/>
            <a:r>
              <a:rPr lang="en-US" dirty="0"/>
              <a:t>Lost events or late events are ignored</a:t>
            </a:r>
          </a:p>
          <a:p>
            <a:pPr lvl="2"/>
            <a:r>
              <a:rPr lang="en-US" dirty="0"/>
              <a:t>Drawback: inconsistent data</a:t>
            </a:r>
          </a:p>
        </p:txBody>
      </p:sp>
    </p:spTree>
    <p:extLst>
      <p:ext uri="{BB962C8B-B14F-4D97-AF65-F5344CB8AC3E}">
        <p14:creationId xmlns:p14="http://schemas.microsoft.com/office/powerpoint/2010/main" val="1766820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2FB59-E335-4A96-8C4E-470959FD6562}"/>
              </a:ext>
            </a:extLst>
          </p:cNvPr>
          <p:cNvSpPr>
            <a:spLocks noGrp="1"/>
          </p:cNvSpPr>
          <p:nvPr>
            <p:ph type="title"/>
          </p:nvPr>
        </p:nvSpPr>
        <p:spPr/>
        <p:txBody>
          <a:bodyPr/>
          <a:lstStyle/>
          <a:p>
            <a:r>
              <a:rPr lang="en-US" dirty="0"/>
              <a:t>Latency Optimistic Techniques</a:t>
            </a:r>
          </a:p>
        </p:txBody>
      </p:sp>
      <p:sp>
        <p:nvSpPr>
          <p:cNvPr id="3" name="Content Placeholder 2">
            <a:extLst>
              <a:ext uri="{FF2B5EF4-FFF2-40B4-BE49-F238E27FC236}">
                <a16:creationId xmlns:a16="http://schemas.microsoft.com/office/drawing/2014/main" id="{84B2B8D3-16FF-4CC9-AEA4-3CF799A0278C}"/>
              </a:ext>
            </a:extLst>
          </p:cNvPr>
          <p:cNvSpPr>
            <a:spLocks noGrp="1"/>
          </p:cNvSpPr>
          <p:nvPr>
            <p:ph idx="1"/>
          </p:nvPr>
        </p:nvSpPr>
        <p:spPr/>
        <p:txBody>
          <a:bodyPr>
            <a:normAutofit fontScale="92500" lnSpcReduction="20000"/>
          </a:bodyPr>
          <a:lstStyle/>
          <a:p>
            <a:r>
              <a:rPr lang="en-US" dirty="0"/>
              <a:t>The game executes like normal, and solves inconsistencies as they happen</a:t>
            </a:r>
          </a:p>
          <a:p>
            <a:r>
              <a:rPr lang="en-US" dirty="0"/>
              <a:t>Client-side game logic (packaging and computation of update commands) executes on a per frame basis in highly interactive games (Call of Duty, not Microsoft Chess)</a:t>
            </a:r>
          </a:p>
          <a:p>
            <a:r>
              <a:rPr lang="en-US" dirty="0"/>
              <a:t>Games need to render 50-70 frames ideally</a:t>
            </a:r>
          </a:p>
          <a:p>
            <a:r>
              <a:rPr lang="en-US" dirty="0"/>
              <a:t>Therefore, client logic frames should be 14 to 20ms</a:t>
            </a:r>
          </a:p>
          <a:p>
            <a:pPr lvl="1"/>
            <a:r>
              <a:rPr lang="en-US" dirty="0"/>
              <a:t>Latency should be &gt;= 20ms! </a:t>
            </a:r>
          </a:p>
          <a:p>
            <a:r>
              <a:rPr lang="en-US" dirty="0"/>
              <a:t>As clients increase on the server, the server takes more client frames to send command updates</a:t>
            </a:r>
          </a:p>
        </p:txBody>
      </p:sp>
    </p:spTree>
    <p:extLst>
      <p:ext uri="{BB962C8B-B14F-4D97-AF65-F5344CB8AC3E}">
        <p14:creationId xmlns:p14="http://schemas.microsoft.com/office/powerpoint/2010/main" val="3955361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332B0-E5D0-45A1-B5B6-AC4410A614D8}"/>
              </a:ext>
            </a:extLst>
          </p:cNvPr>
          <p:cNvSpPr>
            <a:spLocks noGrp="1"/>
          </p:cNvSpPr>
          <p:nvPr>
            <p:ph type="title"/>
          </p:nvPr>
        </p:nvSpPr>
        <p:spPr/>
        <p:txBody>
          <a:bodyPr/>
          <a:lstStyle/>
          <a:p>
            <a:r>
              <a:rPr lang="en-US" dirty="0"/>
              <a:t>Latency Optimistic Techniques</a:t>
            </a:r>
          </a:p>
        </p:txBody>
      </p:sp>
      <p:sp>
        <p:nvSpPr>
          <p:cNvPr id="3" name="Content Placeholder 2">
            <a:extLst>
              <a:ext uri="{FF2B5EF4-FFF2-40B4-BE49-F238E27FC236}">
                <a16:creationId xmlns:a16="http://schemas.microsoft.com/office/drawing/2014/main" id="{DCF46EE4-F60B-4F5A-AE7D-8546D5A2887F}"/>
              </a:ext>
            </a:extLst>
          </p:cNvPr>
          <p:cNvSpPr>
            <a:spLocks noGrp="1"/>
          </p:cNvSpPr>
          <p:nvPr>
            <p:ph idx="1"/>
          </p:nvPr>
        </p:nvSpPr>
        <p:spPr/>
        <p:txBody>
          <a:bodyPr>
            <a:normAutofit fontScale="85000" lnSpcReduction="10000"/>
          </a:bodyPr>
          <a:lstStyle/>
          <a:p>
            <a:r>
              <a:rPr lang="en-US" dirty="0"/>
              <a:t>Dead Reckoning – technique that uses the client-side game logic to predict future states to create the idea that the game is progressive despite overall latency</a:t>
            </a:r>
          </a:p>
          <a:p>
            <a:pPr lvl="1"/>
            <a:r>
              <a:rPr lang="en-US" dirty="0"/>
              <a:t>When the update message comes in, the game state will make adjustments depending on a threshold of difference between states</a:t>
            </a:r>
          </a:p>
          <a:p>
            <a:pPr lvl="1"/>
            <a:r>
              <a:rPr lang="en-US" dirty="0"/>
              <a:t>Latency is masked at the cost of data consistency, but a high frame rate is achieved in return</a:t>
            </a:r>
          </a:p>
          <a:p>
            <a:pPr lvl="1"/>
            <a:r>
              <a:rPr lang="en-US" dirty="0"/>
              <a:t>Drawbacks: Inconsistency over the threshold may be unrepairable</a:t>
            </a:r>
          </a:p>
          <a:p>
            <a:pPr lvl="2"/>
            <a:r>
              <a:rPr lang="en-US" dirty="0"/>
              <a:t>Dead players keep fighting because their death message hasn’t been received</a:t>
            </a:r>
          </a:p>
          <a:p>
            <a:r>
              <a:rPr lang="en-US" dirty="0"/>
              <a:t>Time Warp – snapshots of the world are stored in memory, and the world is “rolled back” and then recomputed on inconsistencies</a:t>
            </a:r>
          </a:p>
          <a:p>
            <a:pPr lvl="1"/>
            <a:r>
              <a:rPr lang="en-US" dirty="0"/>
              <a:t>Drawback: Additional memory and computational requirements</a:t>
            </a:r>
          </a:p>
        </p:txBody>
      </p:sp>
    </p:spTree>
    <p:extLst>
      <p:ext uri="{BB962C8B-B14F-4D97-AF65-F5344CB8AC3E}">
        <p14:creationId xmlns:p14="http://schemas.microsoft.com/office/powerpoint/2010/main" val="1471618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8D3C1-E615-4178-813C-5E0887351308}"/>
              </a:ext>
            </a:extLst>
          </p:cNvPr>
          <p:cNvSpPr>
            <a:spLocks noGrp="1"/>
          </p:cNvSpPr>
          <p:nvPr>
            <p:ph type="title"/>
          </p:nvPr>
        </p:nvSpPr>
        <p:spPr/>
        <p:txBody>
          <a:bodyPr/>
          <a:lstStyle/>
          <a:p>
            <a:r>
              <a:rPr lang="en-US" dirty="0"/>
              <a:t>Central Server Architecture</a:t>
            </a:r>
          </a:p>
        </p:txBody>
      </p:sp>
      <p:sp>
        <p:nvSpPr>
          <p:cNvPr id="3" name="Content Placeholder 2">
            <a:extLst>
              <a:ext uri="{FF2B5EF4-FFF2-40B4-BE49-F238E27FC236}">
                <a16:creationId xmlns:a16="http://schemas.microsoft.com/office/drawing/2014/main" id="{C4AEAC07-FAAA-496C-8CA6-BC84902EC58B}"/>
              </a:ext>
            </a:extLst>
          </p:cNvPr>
          <p:cNvSpPr>
            <a:spLocks noGrp="1"/>
          </p:cNvSpPr>
          <p:nvPr>
            <p:ph idx="1"/>
          </p:nvPr>
        </p:nvSpPr>
        <p:spPr/>
        <p:txBody>
          <a:bodyPr/>
          <a:lstStyle/>
          <a:p>
            <a:r>
              <a:rPr lang="en-US" dirty="0"/>
              <a:t>Client-server</a:t>
            </a:r>
          </a:p>
          <a:p>
            <a:pPr lvl="1"/>
            <a:r>
              <a:rPr lang="en-US" dirty="0"/>
              <a:t>Central server executes majority of game logic, and sends objects to clients for rending</a:t>
            </a:r>
          </a:p>
          <a:p>
            <a:pPr lvl="1"/>
            <a:r>
              <a:rPr lang="en-US" dirty="0"/>
              <a:t>Clients primarily collect user commands, collect them into data packets, and sends those packets to the server for processing</a:t>
            </a:r>
          </a:p>
          <a:p>
            <a:r>
              <a:rPr lang="en-US" dirty="0"/>
              <a:t>Issues:</a:t>
            </a:r>
          </a:p>
          <a:p>
            <a:pPr lvl="1"/>
            <a:r>
              <a:rPr lang="en-US" dirty="0"/>
              <a:t>Single point of failure</a:t>
            </a:r>
          </a:p>
          <a:p>
            <a:pPr lvl="1"/>
            <a:r>
              <a:rPr lang="en-US" dirty="0"/>
              <a:t>CPU resources create a bottleneck</a:t>
            </a:r>
          </a:p>
        </p:txBody>
      </p:sp>
    </p:spTree>
    <p:extLst>
      <p:ext uri="{BB962C8B-B14F-4D97-AF65-F5344CB8AC3E}">
        <p14:creationId xmlns:p14="http://schemas.microsoft.com/office/powerpoint/2010/main" val="16231960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345</TotalTime>
  <Words>2452</Words>
  <Application>Microsoft Office PowerPoint</Application>
  <PresentationFormat>Widescreen</PresentationFormat>
  <Paragraphs>203</Paragraphs>
  <Slides>24</Slides>
  <Notes>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Tw Cen MT</vt:lpstr>
      <vt:lpstr>Circuit</vt:lpstr>
      <vt:lpstr>Network Games</vt:lpstr>
      <vt:lpstr>Networked Games Overview</vt:lpstr>
      <vt:lpstr>Outline</vt:lpstr>
      <vt:lpstr>Latency Overview</vt:lpstr>
      <vt:lpstr>Latency Overview</vt:lpstr>
      <vt:lpstr>Latency Synchronization Techniques</vt:lpstr>
      <vt:lpstr>Latency Optimistic Techniques</vt:lpstr>
      <vt:lpstr>Latency Optimistic Techniques</vt:lpstr>
      <vt:lpstr>Central Server Architecture</vt:lpstr>
      <vt:lpstr>Distributed Server Architecture</vt:lpstr>
      <vt:lpstr>Hybrid Peer-to-Peer Architecture</vt:lpstr>
      <vt:lpstr>Structured Peer-to-Peer Architecture</vt:lpstr>
      <vt:lpstr>Importance of Network Connectivity</vt:lpstr>
      <vt:lpstr>Importance of Network Connectivity</vt:lpstr>
      <vt:lpstr>Importance of network Connectivity</vt:lpstr>
      <vt:lpstr>Protocol Level Cheats</vt:lpstr>
      <vt:lpstr>Protocol Level Cheats</vt:lpstr>
      <vt:lpstr>Protocol Level Cheats</vt:lpstr>
      <vt:lpstr>Protocol Level Cheats</vt:lpstr>
      <vt:lpstr>Cheat Prevention Protocols</vt:lpstr>
      <vt:lpstr>Cheat Prevention Protocols</vt:lpstr>
      <vt:lpstr>Cheat Prevention Protocols</vt:lpstr>
      <vt:lpstr>What did we learn today?</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Burger, Tommy</dc:creator>
  <cp:lastModifiedBy>Burger, Tommy</cp:lastModifiedBy>
  <cp:revision>7</cp:revision>
  <dcterms:created xsi:type="dcterms:W3CDTF">2021-12-03T20:27:51Z</dcterms:created>
  <dcterms:modified xsi:type="dcterms:W3CDTF">2021-12-04T02:13:20Z</dcterms:modified>
</cp:coreProperties>
</file>

<file path=docProps/thumbnail.jpeg>
</file>